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84" r:id="rId2"/>
    <p:sldId id="385" r:id="rId3"/>
    <p:sldId id="386" r:id="rId4"/>
    <p:sldId id="389" r:id="rId5"/>
    <p:sldId id="387" r:id="rId6"/>
    <p:sldId id="390" r:id="rId7"/>
    <p:sldId id="435" r:id="rId8"/>
    <p:sldId id="391" r:id="rId9"/>
    <p:sldId id="392" r:id="rId10"/>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09" r:id="rId27"/>
    <p:sldId id="411" r:id="rId28"/>
    <p:sldId id="410" r:id="rId29"/>
    <p:sldId id="419" r:id="rId30"/>
    <p:sldId id="421" r:id="rId31"/>
    <p:sldId id="423" r:id="rId32"/>
    <p:sldId id="424" r:id="rId33"/>
    <p:sldId id="425" r:id="rId34"/>
    <p:sldId id="426" r:id="rId35"/>
    <p:sldId id="420" r:id="rId36"/>
    <p:sldId id="428" r:id="rId37"/>
    <p:sldId id="412" r:id="rId38"/>
    <p:sldId id="413" r:id="rId39"/>
    <p:sldId id="414" r:id="rId40"/>
    <p:sldId id="415" r:id="rId41"/>
    <p:sldId id="417" r:id="rId42"/>
    <p:sldId id="418" r:id="rId43"/>
    <p:sldId id="429" r:id="rId44"/>
    <p:sldId id="430" r:id="rId45"/>
    <p:sldId id="431" r:id="rId46"/>
    <p:sldId id="432" r:id="rId47"/>
    <p:sldId id="433" r:id="rId48"/>
    <p:sldId id="434" r:id="rId4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DFF7BE-0A96-4FEB-9B33-1D23D4D624B4}" type="datetimeFigureOut">
              <a:rPr lang="zh-TW" altLang="en-US" smtClean="0"/>
              <a:t>2022/10/23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AD2459-D2D2-4AF4-9073-F2F94BFBD462}" type="slidenum">
              <a:rPr lang="zh-TW" altLang="en-US" smtClean="0"/>
              <a:t>‹#›</a:t>
            </a:fld>
            <a:endParaRPr lang="zh-TW" altLang="en-US"/>
          </a:p>
        </p:txBody>
      </p:sp>
    </p:spTree>
    <p:extLst>
      <p:ext uri="{BB962C8B-B14F-4D97-AF65-F5344CB8AC3E}">
        <p14:creationId xmlns:p14="http://schemas.microsoft.com/office/powerpoint/2010/main" val="49424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9AD2459-D2D2-4AF4-9073-F2F94BFBD462}" type="slidenum">
              <a:rPr lang="zh-TW" altLang="en-US" smtClean="0"/>
              <a:t>18</a:t>
            </a:fld>
            <a:endParaRPr lang="zh-TW" altLang="en-US"/>
          </a:p>
        </p:txBody>
      </p:sp>
    </p:spTree>
    <p:extLst>
      <p:ext uri="{BB962C8B-B14F-4D97-AF65-F5344CB8AC3E}">
        <p14:creationId xmlns:p14="http://schemas.microsoft.com/office/powerpoint/2010/main" val="350430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9AD2459-D2D2-4AF4-9073-F2F94BFBD462}" type="slidenum">
              <a:rPr lang="zh-TW" altLang="en-US" smtClean="0"/>
              <a:t>38</a:t>
            </a:fld>
            <a:endParaRPr lang="zh-TW" altLang="en-US"/>
          </a:p>
        </p:txBody>
      </p:sp>
    </p:spTree>
    <p:extLst>
      <p:ext uri="{BB962C8B-B14F-4D97-AF65-F5344CB8AC3E}">
        <p14:creationId xmlns:p14="http://schemas.microsoft.com/office/powerpoint/2010/main" val="173423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2022/10/23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t>2022/10/23</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42.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Latent factor models</a:t>
            </a:r>
            <a:endParaRPr lang="zh-TW" altLang="en-US" dirty="0"/>
          </a:p>
        </p:txBody>
      </p:sp>
      <p:sp>
        <p:nvSpPr>
          <p:cNvPr id="3" name="內容版面配置區 2"/>
          <p:cNvSpPr>
            <a:spLocks noGrp="1"/>
          </p:cNvSpPr>
          <p:nvPr>
            <p:ph idx="1"/>
          </p:nvPr>
        </p:nvSpPr>
        <p:spPr>
          <a:xfrm>
            <a:off x="179512" y="1600200"/>
            <a:ext cx="8856984" cy="4525963"/>
          </a:xfrm>
        </p:spPr>
        <p:txBody>
          <a:bodyPr/>
          <a:lstStyle/>
          <a:p>
            <a:r>
              <a:rPr lang="en-US" altLang="zh-TW" dirty="0"/>
              <a:t>Latent factor models are considered to be state-of-the-art in recommender systems.</a:t>
            </a:r>
          </a:p>
          <a:p>
            <a:r>
              <a:rPr lang="en-US" altLang="zh-TW" dirty="0"/>
              <a:t>These models leverage well-known dimensionality reduction methods to fill in the miss entries.</a:t>
            </a:r>
            <a:endParaRPr lang="zh-TW" altLang="en-US" dirty="0"/>
          </a:p>
        </p:txBody>
      </p:sp>
      <p:pic>
        <p:nvPicPr>
          <p:cNvPr id="4" name="圖片 3"/>
          <p:cNvPicPr>
            <a:picLocks noChangeAspect="1"/>
          </p:cNvPicPr>
          <p:nvPr/>
        </p:nvPicPr>
        <p:blipFill>
          <a:blip r:embed="rId2"/>
          <a:stretch>
            <a:fillRect/>
          </a:stretch>
        </p:blipFill>
        <p:spPr>
          <a:xfrm>
            <a:off x="1331639" y="4221088"/>
            <a:ext cx="5101725" cy="1905075"/>
          </a:xfrm>
          <a:prstGeom prst="rect">
            <a:avLst/>
          </a:prstGeom>
        </p:spPr>
      </p:pic>
    </p:spTree>
    <p:extLst>
      <p:ext uri="{BB962C8B-B14F-4D97-AF65-F5344CB8AC3E}">
        <p14:creationId xmlns:p14="http://schemas.microsoft.com/office/powerpoint/2010/main" val="459575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method</a:t>
            </a:r>
            <a:endParaRPr lang="zh-TW" altLang="en-US" dirty="0"/>
          </a:p>
        </p:txBody>
      </p:sp>
      <p:pic>
        <p:nvPicPr>
          <p:cNvPr id="4" name="內容版面配置區 3"/>
          <p:cNvPicPr>
            <a:picLocks noGrp="1" noChangeAspect="1"/>
          </p:cNvPicPr>
          <p:nvPr>
            <p:ph idx="1"/>
          </p:nvPr>
        </p:nvPicPr>
        <p:blipFill rotWithShape="1">
          <a:blip r:embed="rId2"/>
          <a:srcRect l="1581"/>
          <a:stretch/>
        </p:blipFill>
        <p:spPr>
          <a:xfrm>
            <a:off x="0" y="1052736"/>
            <a:ext cx="6723429" cy="3842657"/>
          </a:xfrm>
          <a:prstGeom prst="rect">
            <a:avLst/>
          </a:prstGeom>
        </p:spPr>
      </p:pic>
      <p:pic>
        <p:nvPicPr>
          <p:cNvPr id="5" name="圖片 4"/>
          <p:cNvPicPr>
            <a:picLocks noChangeAspect="1"/>
          </p:cNvPicPr>
          <p:nvPr/>
        </p:nvPicPr>
        <p:blipFill rotWithShape="1">
          <a:blip r:embed="rId3"/>
          <a:srcRect l="1781" t="3233" r="18161" b="14322"/>
          <a:stretch/>
        </p:blipFill>
        <p:spPr>
          <a:xfrm>
            <a:off x="2804305" y="3185592"/>
            <a:ext cx="6339695" cy="3672408"/>
          </a:xfrm>
          <a:prstGeom prst="rect">
            <a:avLst/>
          </a:prstGeom>
        </p:spPr>
      </p:pic>
    </p:spTree>
    <p:extLst>
      <p:ext uri="{BB962C8B-B14F-4D97-AF65-F5344CB8AC3E}">
        <p14:creationId xmlns:p14="http://schemas.microsoft.com/office/powerpoint/2010/main" val="27827531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79432" y="1418297"/>
            <a:ext cx="8507368" cy="4785395"/>
          </a:xfrm>
          <a:prstGeom prst="rect">
            <a:avLst/>
          </a:prstGeom>
        </p:spPr>
      </p:pic>
      <p:sp>
        <p:nvSpPr>
          <p:cNvPr id="5" name="文字方塊 4"/>
          <p:cNvSpPr txBox="1"/>
          <p:nvPr/>
        </p:nvSpPr>
        <p:spPr>
          <a:xfrm>
            <a:off x="5652120" y="4653136"/>
            <a:ext cx="2880320" cy="830997"/>
          </a:xfrm>
          <a:prstGeom prst="rect">
            <a:avLst/>
          </a:prstGeom>
          <a:noFill/>
          <a:ln>
            <a:solidFill>
              <a:srgbClr val="FF0000"/>
            </a:solidFill>
          </a:ln>
        </p:spPr>
        <p:txBody>
          <a:bodyPr wrap="square" rtlCol="0">
            <a:spAutoFit/>
          </a:bodyPr>
          <a:lstStyle/>
          <a:p>
            <a:r>
              <a:rPr lang="en-US" altLang="zh-TW" sz="2400" dirty="0"/>
              <a:t>Generate the initial guess randomly.</a:t>
            </a:r>
            <a:endParaRPr lang="zh-TW" altLang="en-US" sz="2400" dirty="0"/>
          </a:p>
        </p:txBody>
      </p:sp>
    </p:spTree>
    <p:extLst>
      <p:ext uri="{BB962C8B-B14F-4D97-AF65-F5344CB8AC3E}">
        <p14:creationId xmlns:p14="http://schemas.microsoft.com/office/powerpoint/2010/main" val="5766447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78447" y="1425295"/>
            <a:ext cx="8046156" cy="4525963"/>
          </a:xfrm>
          <a:prstGeom prst="rect">
            <a:avLst/>
          </a:prstGeom>
        </p:spPr>
      </p:pic>
    </p:spTree>
    <p:extLst>
      <p:ext uri="{BB962C8B-B14F-4D97-AF65-F5344CB8AC3E}">
        <p14:creationId xmlns:p14="http://schemas.microsoft.com/office/powerpoint/2010/main" val="3661960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3820563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79512" y="1628800"/>
            <a:ext cx="8635383" cy="4857403"/>
          </a:xfrm>
          <a:prstGeom prst="rect">
            <a:avLst/>
          </a:prstGeom>
        </p:spPr>
      </p:pic>
    </p:spTree>
    <p:extLst>
      <p:ext uri="{BB962C8B-B14F-4D97-AF65-F5344CB8AC3E}">
        <p14:creationId xmlns:p14="http://schemas.microsoft.com/office/powerpoint/2010/main" val="1959751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251520" y="1401212"/>
            <a:ext cx="8638171" cy="4858971"/>
          </a:xfrm>
          <a:prstGeom prst="rect">
            <a:avLst/>
          </a:prstGeom>
        </p:spPr>
      </p:pic>
    </p:spTree>
    <p:extLst>
      <p:ext uri="{BB962C8B-B14F-4D97-AF65-F5344CB8AC3E}">
        <p14:creationId xmlns:p14="http://schemas.microsoft.com/office/powerpoint/2010/main" val="7368999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34409" y="1865710"/>
            <a:ext cx="8875182" cy="4992290"/>
          </a:xfrm>
          <a:prstGeom prst="rect">
            <a:avLst/>
          </a:prstGeom>
        </p:spPr>
      </p:pic>
      <p:sp>
        <p:nvSpPr>
          <p:cNvPr id="5" name="文字方塊 4"/>
          <p:cNvSpPr txBox="1"/>
          <p:nvPr/>
        </p:nvSpPr>
        <p:spPr>
          <a:xfrm>
            <a:off x="2843808" y="846138"/>
            <a:ext cx="4104456" cy="461665"/>
          </a:xfrm>
          <a:prstGeom prst="rect">
            <a:avLst/>
          </a:prstGeom>
          <a:noFill/>
          <a:ln>
            <a:solidFill>
              <a:srgbClr val="FF0000"/>
            </a:solidFill>
          </a:ln>
        </p:spPr>
        <p:txBody>
          <a:bodyPr wrap="square" rtlCol="0">
            <a:spAutoFit/>
          </a:bodyPr>
          <a:lstStyle/>
          <a:p>
            <a:r>
              <a:rPr lang="en-US" altLang="zh-TW" sz="2400" dirty="0"/>
              <a:t>{(0.5, 1.4), (2.3, 1.9), (2.9, 3.2)}</a:t>
            </a:r>
            <a:endParaRPr lang="zh-TW" altLang="en-US" sz="2400" dirty="0"/>
          </a:p>
        </p:txBody>
      </p:sp>
    </p:spTree>
    <p:extLst>
      <p:ext uri="{BB962C8B-B14F-4D97-AF65-F5344CB8AC3E}">
        <p14:creationId xmlns:p14="http://schemas.microsoft.com/office/powerpoint/2010/main" val="32650136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79431" y="1417638"/>
            <a:ext cx="8626739" cy="4852541"/>
          </a:xfrm>
          <a:prstGeom prst="rect">
            <a:avLst/>
          </a:prstGeom>
        </p:spPr>
      </p:pic>
    </p:spTree>
    <p:extLst>
      <p:ext uri="{BB962C8B-B14F-4D97-AF65-F5344CB8AC3E}">
        <p14:creationId xmlns:p14="http://schemas.microsoft.com/office/powerpoint/2010/main" val="2656213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stretch>
            <a:fillRect/>
          </a:stretch>
        </p:blipFill>
        <p:spPr>
          <a:xfrm>
            <a:off x="33469" y="394515"/>
            <a:ext cx="9019425" cy="5073427"/>
          </a:xfrm>
          <a:prstGeom prst="rect">
            <a:avLst/>
          </a:prstGeom>
        </p:spPr>
      </p:pic>
      <p:sp>
        <p:nvSpPr>
          <p:cNvPr id="5" name="文字方塊 4"/>
          <p:cNvSpPr txBox="1"/>
          <p:nvPr/>
        </p:nvSpPr>
        <p:spPr>
          <a:xfrm>
            <a:off x="683568" y="4437112"/>
            <a:ext cx="6552728" cy="461665"/>
          </a:xfrm>
          <a:prstGeom prst="rect">
            <a:avLst/>
          </a:prstGeom>
          <a:noFill/>
          <a:ln>
            <a:solidFill>
              <a:srgbClr val="FF0000"/>
            </a:solidFill>
          </a:ln>
        </p:spPr>
        <p:txBody>
          <a:bodyPr wrap="square" rtlCol="0">
            <a:spAutoFit/>
          </a:bodyPr>
          <a:lstStyle/>
          <a:p>
            <a:r>
              <a:rPr lang="en-US" altLang="zh-TW" sz="2400" dirty="0"/>
              <a:t>The size of the step should be related to the slope</a:t>
            </a:r>
            <a:endParaRPr lang="zh-TW" altLang="en-US" sz="2400" dirty="0"/>
          </a:p>
        </p:txBody>
      </p:sp>
      <p:sp>
        <p:nvSpPr>
          <p:cNvPr id="6" name="文字方塊 5"/>
          <p:cNvSpPr txBox="1"/>
          <p:nvPr/>
        </p:nvSpPr>
        <p:spPr>
          <a:xfrm>
            <a:off x="1115616" y="5229200"/>
            <a:ext cx="3888432" cy="830997"/>
          </a:xfrm>
          <a:prstGeom prst="rect">
            <a:avLst/>
          </a:prstGeom>
          <a:noFill/>
          <a:ln>
            <a:solidFill>
              <a:srgbClr val="FF0000"/>
            </a:solidFill>
          </a:ln>
        </p:spPr>
        <p:txBody>
          <a:bodyPr wrap="square" rtlCol="0">
            <a:spAutoFit/>
          </a:bodyPr>
          <a:lstStyle/>
          <a:p>
            <a:r>
              <a:rPr lang="en-US" altLang="zh-TW" sz="2400" dirty="0"/>
              <a:t>Gradient descent</a:t>
            </a:r>
          </a:p>
          <a:p>
            <a:r>
              <a:rPr lang="en-US" altLang="zh-TW" sz="2400" dirty="0"/>
              <a:t>	step size= slope * </a:t>
            </a:r>
            <a:r>
              <a:rPr lang="en-US" altLang="zh-TW" sz="2400" dirty="0">
                <a:latin typeface="Symbol" panose="05050102010706020507" pitchFamily="18" charset="2"/>
              </a:rPr>
              <a:t>a</a:t>
            </a:r>
            <a:endParaRPr lang="zh-TW" altLang="en-US" sz="2400" dirty="0"/>
          </a:p>
        </p:txBody>
      </p:sp>
      <p:cxnSp>
        <p:nvCxnSpPr>
          <p:cNvPr id="8" name="直線單箭頭接點 7"/>
          <p:cNvCxnSpPr/>
          <p:nvPr/>
        </p:nvCxnSpPr>
        <p:spPr>
          <a:xfrm>
            <a:off x="4572000" y="5877272"/>
            <a:ext cx="1224136"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012160" y="5949280"/>
            <a:ext cx="2016224" cy="461665"/>
          </a:xfrm>
          <a:prstGeom prst="rect">
            <a:avLst/>
          </a:prstGeom>
          <a:noFill/>
          <a:ln>
            <a:solidFill>
              <a:srgbClr val="FF0000"/>
            </a:solidFill>
          </a:ln>
        </p:spPr>
        <p:txBody>
          <a:bodyPr wrap="square" rtlCol="0">
            <a:spAutoFit/>
          </a:bodyPr>
          <a:lstStyle/>
          <a:p>
            <a:r>
              <a:rPr lang="en-US" altLang="zh-TW" sz="2400" dirty="0"/>
              <a:t>Learning rate</a:t>
            </a:r>
            <a:endParaRPr lang="zh-TW" altLang="en-US" sz="2400" dirty="0"/>
          </a:p>
        </p:txBody>
      </p:sp>
    </p:spTree>
    <p:extLst>
      <p:ext uri="{BB962C8B-B14F-4D97-AF65-F5344CB8AC3E}">
        <p14:creationId xmlns:p14="http://schemas.microsoft.com/office/powerpoint/2010/main" val="6728301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395536" y="548680"/>
            <a:ext cx="8046156" cy="4525963"/>
          </a:xfrm>
          <a:prstGeom prst="rect">
            <a:avLst/>
          </a:prstGeom>
        </p:spPr>
      </p:pic>
      <p:sp>
        <p:nvSpPr>
          <p:cNvPr id="5" name="文字方塊 4"/>
          <p:cNvSpPr txBox="1"/>
          <p:nvPr/>
        </p:nvSpPr>
        <p:spPr>
          <a:xfrm>
            <a:off x="1115616" y="5373216"/>
            <a:ext cx="5760641" cy="830997"/>
          </a:xfrm>
          <a:prstGeom prst="rect">
            <a:avLst/>
          </a:prstGeom>
          <a:noFill/>
          <a:ln>
            <a:solidFill>
              <a:srgbClr val="FF0000"/>
            </a:solidFill>
          </a:ln>
        </p:spPr>
        <p:txBody>
          <a:bodyPr wrap="square" rtlCol="0">
            <a:spAutoFit/>
          </a:bodyPr>
          <a:lstStyle/>
          <a:p>
            <a:r>
              <a:rPr lang="en-US" altLang="zh-TW" sz="2400" dirty="0"/>
              <a:t>New intercept=old intercept – step size</a:t>
            </a:r>
          </a:p>
          <a:p>
            <a:r>
              <a:rPr lang="en-US" altLang="zh-TW" sz="2400" dirty="0"/>
              <a:t>0-(-0.57)=0.57</a:t>
            </a:r>
            <a:endParaRPr lang="zh-TW" altLang="en-US" sz="2400" dirty="0"/>
          </a:p>
        </p:txBody>
      </p:sp>
    </p:spTree>
    <p:extLst>
      <p:ext uri="{BB962C8B-B14F-4D97-AF65-F5344CB8AC3E}">
        <p14:creationId xmlns:p14="http://schemas.microsoft.com/office/powerpoint/2010/main" val="15271281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50015"/>
          <a:stretch/>
        </p:blipFill>
        <p:spPr>
          <a:xfrm>
            <a:off x="827584" y="116632"/>
            <a:ext cx="6065191" cy="3672408"/>
          </a:xfrm>
          <a:prstGeom prst="rect">
            <a:avLst/>
          </a:prstGeom>
        </p:spPr>
      </p:pic>
      <p:sp>
        <p:nvSpPr>
          <p:cNvPr id="5" name="文字方塊 4"/>
          <p:cNvSpPr txBox="1"/>
          <p:nvPr/>
        </p:nvSpPr>
        <p:spPr>
          <a:xfrm>
            <a:off x="827584" y="4293096"/>
            <a:ext cx="7920880" cy="1938992"/>
          </a:xfrm>
          <a:prstGeom prst="rect">
            <a:avLst/>
          </a:prstGeom>
          <a:noFill/>
          <a:ln w="12700">
            <a:solidFill>
              <a:srgbClr val="FF0000"/>
            </a:solidFill>
          </a:ln>
        </p:spPr>
        <p:txBody>
          <a:bodyPr wrap="square" rtlCol="0">
            <a:spAutoFit/>
          </a:bodyPr>
          <a:lstStyle/>
          <a:p>
            <a:r>
              <a:rPr lang="en-US" altLang="zh-TW" sz="2400" dirty="0"/>
              <a:t>The key idea is that any m × n matrix R of rank k ≪ min{m, n} can always be expressed in the following product form of rank-k factors</a:t>
            </a:r>
          </a:p>
          <a:p>
            <a:pPr marL="342900" indent="-342900">
              <a:buFont typeface="Arial" panose="020B0604020202020204" pitchFamily="34" charset="0"/>
              <a:buChar char="•"/>
            </a:pPr>
            <a:r>
              <a:rPr lang="en-US" altLang="zh-TW" sz="2400" dirty="0"/>
              <a:t>R=UV</a:t>
            </a:r>
            <a:r>
              <a:rPr lang="en-US" altLang="zh-TW" sz="2400" baseline="30000" dirty="0"/>
              <a:t>T</a:t>
            </a:r>
          </a:p>
          <a:p>
            <a:pPr marL="342900" indent="-342900">
              <a:buFont typeface="Arial" panose="020B0604020202020204" pitchFamily="34" charset="0"/>
              <a:buChar char="•"/>
            </a:pPr>
            <a:r>
              <a:rPr lang="en-US" altLang="zh-TW" sz="2400" dirty="0"/>
              <a:t>U is an m × k matrix, and V is an n × k matrix</a:t>
            </a:r>
            <a:endParaRPr lang="zh-TW" altLang="en-US" sz="3200" dirty="0"/>
          </a:p>
        </p:txBody>
      </p:sp>
    </p:spTree>
    <p:extLst>
      <p:ext uri="{BB962C8B-B14F-4D97-AF65-F5344CB8AC3E}">
        <p14:creationId xmlns:p14="http://schemas.microsoft.com/office/powerpoint/2010/main" val="1264494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07504" y="620688"/>
            <a:ext cx="8960995" cy="5040560"/>
          </a:xfrm>
          <a:prstGeom prst="rect">
            <a:avLst/>
          </a:prstGeom>
        </p:spPr>
      </p:pic>
    </p:spTree>
    <p:extLst>
      <p:ext uri="{BB962C8B-B14F-4D97-AF65-F5344CB8AC3E}">
        <p14:creationId xmlns:p14="http://schemas.microsoft.com/office/powerpoint/2010/main" val="3946318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16089" y="1196752"/>
            <a:ext cx="8832981" cy="4968552"/>
          </a:xfrm>
          <a:prstGeom prst="rect">
            <a:avLst/>
          </a:prstGeom>
        </p:spPr>
      </p:pic>
    </p:spTree>
    <p:extLst>
      <p:ext uri="{BB962C8B-B14F-4D97-AF65-F5344CB8AC3E}">
        <p14:creationId xmlns:p14="http://schemas.microsoft.com/office/powerpoint/2010/main" val="15912065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323528" y="620688"/>
            <a:ext cx="8174170" cy="4597971"/>
          </a:xfrm>
          <a:prstGeom prst="rect">
            <a:avLst/>
          </a:prstGeom>
        </p:spPr>
      </p:pic>
      <p:sp>
        <p:nvSpPr>
          <p:cNvPr id="5" name="文字方塊 4"/>
          <p:cNvSpPr txBox="1"/>
          <p:nvPr/>
        </p:nvSpPr>
        <p:spPr>
          <a:xfrm>
            <a:off x="922451" y="4964544"/>
            <a:ext cx="5593766" cy="1200329"/>
          </a:xfrm>
          <a:prstGeom prst="rect">
            <a:avLst/>
          </a:prstGeom>
          <a:noFill/>
          <a:ln>
            <a:solidFill>
              <a:srgbClr val="FF0000"/>
            </a:solidFill>
          </a:ln>
        </p:spPr>
        <p:txBody>
          <a:bodyPr wrap="square" rtlCol="0">
            <a:spAutoFit/>
          </a:bodyPr>
          <a:lstStyle/>
          <a:p>
            <a:r>
              <a:rPr lang="en-US" altLang="zh-TW" sz="2400" dirty="0"/>
              <a:t>New intercept=old intercept – step size</a:t>
            </a:r>
          </a:p>
          <a:p>
            <a:r>
              <a:rPr lang="en-US" altLang="zh-TW" sz="2400" dirty="0"/>
              <a:t>Step size=-2.3*0.1=-0.23</a:t>
            </a:r>
          </a:p>
          <a:p>
            <a:r>
              <a:rPr lang="en-US" altLang="zh-TW" sz="2400" dirty="0"/>
              <a:t>New intercept=0.57-(-0.23)=0.8</a:t>
            </a:r>
          </a:p>
        </p:txBody>
      </p:sp>
      <p:sp>
        <p:nvSpPr>
          <p:cNvPr id="6" name="向上箭號 5"/>
          <p:cNvSpPr/>
          <p:nvPr/>
        </p:nvSpPr>
        <p:spPr>
          <a:xfrm>
            <a:off x="6588224" y="3356992"/>
            <a:ext cx="189735" cy="6613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6372201" y="4133547"/>
            <a:ext cx="864096" cy="461665"/>
          </a:xfrm>
          <a:prstGeom prst="rect">
            <a:avLst/>
          </a:prstGeom>
          <a:noFill/>
          <a:ln>
            <a:solidFill>
              <a:srgbClr val="FF0000"/>
            </a:solidFill>
          </a:ln>
        </p:spPr>
        <p:txBody>
          <a:bodyPr wrap="square" rtlCol="0">
            <a:spAutoFit/>
          </a:bodyPr>
          <a:lstStyle/>
          <a:p>
            <a:r>
              <a:rPr lang="en-US" altLang="zh-TW" sz="2400" dirty="0"/>
              <a:t>0.57</a:t>
            </a:r>
            <a:endParaRPr lang="zh-TW" altLang="en-US" sz="2400" dirty="0"/>
          </a:p>
        </p:txBody>
      </p:sp>
    </p:spTree>
    <p:extLst>
      <p:ext uri="{BB962C8B-B14F-4D97-AF65-F5344CB8AC3E}">
        <p14:creationId xmlns:p14="http://schemas.microsoft.com/office/powerpoint/2010/main" val="22194216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323528" y="764704"/>
            <a:ext cx="8370711" cy="4708525"/>
          </a:xfrm>
          <a:prstGeom prst="rect">
            <a:avLst/>
          </a:prstGeom>
        </p:spPr>
      </p:pic>
    </p:spTree>
    <p:extLst>
      <p:ext uri="{BB962C8B-B14F-4D97-AF65-F5344CB8AC3E}">
        <p14:creationId xmlns:p14="http://schemas.microsoft.com/office/powerpoint/2010/main" val="8540728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23107" y="620688"/>
            <a:ext cx="8891411" cy="5001419"/>
          </a:xfrm>
          <a:prstGeom prst="rect">
            <a:avLst/>
          </a:prstGeom>
        </p:spPr>
      </p:pic>
      <p:sp>
        <p:nvSpPr>
          <p:cNvPr id="5" name="文字方塊 4"/>
          <p:cNvSpPr txBox="1"/>
          <p:nvPr/>
        </p:nvSpPr>
        <p:spPr>
          <a:xfrm>
            <a:off x="1403648" y="5373216"/>
            <a:ext cx="4824536" cy="461665"/>
          </a:xfrm>
          <a:prstGeom prst="rect">
            <a:avLst/>
          </a:prstGeom>
          <a:noFill/>
          <a:ln>
            <a:solidFill>
              <a:srgbClr val="FF0000"/>
            </a:solidFill>
          </a:ln>
        </p:spPr>
        <p:txBody>
          <a:bodyPr wrap="square" rtlCol="0">
            <a:spAutoFit/>
          </a:bodyPr>
          <a:lstStyle/>
          <a:p>
            <a:r>
              <a:rPr lang="en-US" altLang="zh-TW" sz="2400" dirty="0"/>
              <a:t>Stop when slope is very close to zero</a:t>
            </a:r>
            <a:endParaRPr lang="zh-TW" altLang="en-US" sz="2400" dirty="0"/>
          </a:p>
        </p:txBody>
      </p:sp>
    </p:spTree>
    <p:extLst>
      <p:ext uri="{BB962C8B-B14F-4D97-AF65-F5344CB8AC3E}">
        <p14:creationId xmlns:p14="http://schemas.microsoft.com/office/powerpoint/2010/main" val="3963695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254308" y="1432914"/>
            <a:ext cx="8635383" cy="4857403"/>
          </a:xfrm>
          <a:prstGeom prst="rect">
            <a:avLst/>
          </a:prstGeom>
        </p:spPr>
      </p:pic>
    </p:spTree>
    <p:extLst>
      <p:ext uri="{BB962C8B-B14F-4D97-AF65-F5344CB8AC3E}">
        <p14:creationId xmlns:p14="http://schemas.microsoft.com/office/powerpoint/2010/main" val="27574321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67544" y="1988840"/>
            <a:ext cx="8046156" cy="4525963"/>
          </a:xfrm>
          <a:prstGeom prst="rect">
            <a:avLst/>
          </a:prstGeom>
        </p:spPr>
      </p:pic>
      <p:sp>
        <p:nvSpPr>
          <p:cNvPr id="5" name="文字方塊 4"/>
          <p:cNvSpPr txBox="1"/>
          <p:nvPr/>
        </p:nvSpPr>
        <p:spPr>
          <a:xfrm>
            <a:off x="971600" y="548680"/>
            <a:ext cx="6696744" cy="1200329"/>
          </a:xfrm>
          <a:prstGeom prst="rect">
            <a:avLst/>
          </a:prstGeom>
          <a:noFill/>
          <a:ln>
            <a:solidFill>
              <a:srgbClr val="FF0000"/>
            </a:solidFill>
          </a:ln>
        </p:spPr>
        <p:txBody>
          <a:bodyPr wrap="square" rtlCol="0">
            <a:spAutoFit/>
          </a:bodyPr>
          <a:lstStyle/>
          <a:p>
            <a:r>
              <a:rPr lang="en-US" altLang="zh-TW" sz="2400" dirty="0"/>
              <a:t>In the example, we have two variables</a:t>
            </a:r>
          </a:p>
          <a:p>
            <a:r>
              <a:rPr lang="en-US" altLang="zh-TW" sz="2400" dirty="0"/>
              <a:t>Compute the partial derivative of loss function with respect to the  variables</a:t>
            </a:r>
            <a:endParaRPr lang="zh-TW" altLang="en-US" sz="2400" dirty="0"/>
          </a:p>
        </p:txBody>
      </p:sp>
    </p:spTree>
    <p:extLst>
      <p:ext uri="{BB962C8B-B14F-4D97-AF65-F5344CB8AC3E}">
        <p14:creationId xmlns:p14="http://schemas.microsoft.com/office/powerpoint/2010/main" val="31315237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methods</a:t>
            </a:r>
            <a:endParaRPr lang="zh-TW" altLang="en-US" dirty="0"/>
          </a:p>
        </p:txBody>
      </p:sp>
      <p:pic>
        <p:nvPicPr>
          <p:cNvPr id="5" name="圖片 4"/>
          <p:cNvPicPr>
            <a:picLocks noChangeAspect="1"/>
          </p:cNvPicPr>
          <p:nvPr/>
        </p:nvPicPr>
        <p:blipFill>
          <a:blip r:embed="rId2"/>
          <a:stretch>
            <a:fillRect/>
          </a:stretch>
        </p:blipFill>
        <p:spPr>
          <a:xfrm>
            <a:off x="611560" y="1377367"/>
            <a:ext cx="6653873" cy="4032448"/>
          </a:xfrm>
          <a:prstGeom prst="rect">
            <a:avLst/>
          </a:prstGeom>
        </p:spPr>
      </p:pic>
      <p:sp>
        <p:nvSpPr>
          <p:cNvPr id="7" name="橢圓 6"/>
          <p:cNvSpPr/>
          <p:nvPr/>
        </p:nvSpPr>
        <p:spPr>
          <a:xfrm>
            <a:off x="5276794" y="3312455"/>
            <a:ext cx="2304256"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570438" y="2520367"/>
            <a:ext cx="1080120" cy="2664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內容版面配置區 3"/>
          <p:cNvGraphicFramePr>
            <a:graphicFrameLocks noGrp="1" noChangeAspect="1"/>
          </p:cNvGraphicFramePr>
          <p:nvPr>
            <p:ph idx="1"/>
            <p:extLst>
              <p:ext uri="{D42A27DB-BD31-4B8C-83A1-F6EECF244321}">
                <p14:modId xmlns:p14="http://schemas.microsoft.com/office/powerpoint/2010/main" val="891639337"/>
              </p:ext>
            </p:extLst>
          </p:nvPr>
        </p:nvGraphicFramePr>
        <p:xfrm>
          <a:off x="827584" y="5877272"/>
          <a:ext cx="7244674" cy="781173"/>
        </p:xfrm>
        <a:graphic>
          <a:graphicData uri="http://schemas.openxmlformats.org/presentationml/2006/ole">
            <mc:AlternateContent xmlns:mc="http://schemas.openxmlformats.org/markup-compatibility/2006">
              <mc:Choice xmlns:v="urn:schemas-microsoft-com:vml" Requires="v">
                <p:oleObj name="方程式" r:id="rId3" imgW="4127400" imgH="444240" progId="Equation.3">
                  <p:embed/>
                </p:oleObj>
              </mc:Choice>
              <mc:Fallback>
                <p:oleObj name="方程式" r:id="rId3" imgW="4127400" imgH="444240" progId="Equation.3">
                  <p:embed/>
                  <p:pic>
                    <p:nvPicPr>
                      <p:cNvPr id="4" name="內容版面配置區 3"/>
                      <p:cNvPicPr/>
                      <p:nvPr/>
                    </p:nvPicPr>
                    <p:blipFill>
                      <a:blip r:embed="rId4"/>
                      <a:stretch>
                        <a:fillRect/>
                      </a:stretch>
                    </p:blipFill>
                    <p:spPr>
                      <a:xfrm>
                        <a:off x="827584" y="5877272"/>
                        <a:ext cx="7244674" cy="781173"/>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40662424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methods</a:t>
            </a:r>
            <a:endParaRPr lang="zh-TW" altLang="en-US" dirty="0"/>
          </a:p>
        </p:txBody>
      </p:sp>
      <p:graphicFrame>
        <p:nvGraphicFramePr>
          <p:cNvPr id="4" name="內容版面配置區 3"/>
          <p:cNvGraphicFramePr>
            <a:graphicFrameLocks noGrp="1" noChangeAspect="1"/>
          </p:cNvGraphicFramePr>
          <p:nvPr>
            <p:ph idx="1"/>
            <p:extLst>
              <p:ext uri="{D42A27DB-BD31-4B8C-83A1-F6EECF244321}">
                <p14:modId xmlns:p14="http://schemas.microsoft.com/office/powerpoint/2010/main" val="1657060320"/>
              </p:ext>
            </p:extLst>
          </p:nvPr>
        </p:nvGraphicFramePr>
        <p:xfrm>
          <a:off x="20177" y="2037620"/>
          <a:ext cx="6565829" cy="707975"/>
        </p:xfrm>
        <a:graphic>
          <a:graphicData uri="http://schemas.openxmlformats.org/presentationml/2006/ole">
            <mc:AlternateContent xmlns:mc="http://schemas.openxmlformats.org/markup-compatibility/2006">
              <mc:Choice xmlns:v="urn:schemas-microsoft-com:vml" Requires="v">
                <p:oleObj name="方程式" r:id="rId2" imgW="4127400" imgH="444240" progId="Equation.3">
                  <p:embed/>
                </p:oleObj>
              </mc:Choice>
              <mc:Fallback>
                <p:oleObj name="方程式" r:id="rId2" imgW="4127400" imgH="444240" progId="Equation.3">
                  <p:embed/>
                  <p:pic>
                    <p:nvPicPr>
                      <p:cNvPr id="5" name="物件 4"/>
                      <p:cNvPicPr/>
                      <p:nvPr/>
                    </p:nvPicPr>
                    <p:blipFill>
                      <a:blip r:embed="rId3"/>
                      <a:stretch>
                        <a:fillRect/>
                      </a:stretch>
                    </p:blipFill>
                    <p:spPr>
                      <a:xfrm>
                        <a:off x="20177" y="2037620"/>
                        <a:ext cx="6565829" cy="707975"/>
                      </a:xfrm>
                      <a:prstGeom prst="rect">
                        <a:avLst/>
                      </a:prstGeom>
                      <a:ln>
                        <a:solidFill>
                          <a:srgbClr val="FF0000"/>
                        </a:solidFill>
                      </a:ln>
                    </p:spPr>
                  </p:pic>
                </p:oleObj>
              </mc:Fallback>
            </mc:AlternateContent>
          </a:graphicData>
        </a:graphic>
      </p:graphicFrame>
      <p:pic>
        <p:nvPicPr>
          <p:cNvPr id="6" name="圖片 5"/>
          <p:cNvPicPr>
            <a:picLocks noChangeAspect="1"/>
          </p:cNvPicPr>
          <p:nvPr/>
        </p:nvPicPr>
        <p:blipFill rotWithShape="1">
          <a:blip r:embed="rId4"/>
          <a:srcRect l="17109" t="38350" r="30822" b="23300"/>
          <a:stretch/>
        </p:blipFill>
        <p:spPr>
          <a:xfrm>
            <a:off x="107504" y="3573016"/>
            <a:ext cx="7300122" cy="3024336"/>
          </a:xfrm>
          <a:prstGeom prst="rect">
            <a:avLst/>
          </a:prstGeom>
          <a:ln>
            <a:solidFill>
              <a:srgbClr val="FF0000"/>
            </a:solidFill>
          </a:ln>
        </p:spPr>
      </p:pic>
      <p:pic>
        <p:nvPicPr>
          <p:cNvPr id="3" name="圖片 2"/>
          <p:cNvPicPr>
            <a:picLocks noChangeAspect="1"/>
          </p:cNvPicPr>
          <p:nvPr/>
        </p:nvPicPr>
        <p:blipFill rotWithShape="1">
          <a:blip r:embed="rId5"/>
          <a:srcRect l="45673" t="14262" b="7115"/>
          <a:stretch/>
        </p:blipFill>
        <p:spPr>
          <a:xfrm>
            <a:off x="6709394" y="1340768"/>
            <a:ext cx="2399110" cy="2101681"/>
          </a:xfrm>
          <a:prstGeom prst="rect">
            <a:avLst/>
          </a:prstGeom>
        </p:spPr>
      </p:pic>
    </p:spTree>
    <p:extLst>
      <p:ext uri="{BB962C8B-B14F-4D97-AF65-F5344CB8AC3E}">
        <p14:creationId xmlns:p14="http://schemas.microsoft.com/office/powerpoint/2010/main" val="770550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0384" y="260648"/>
            <a:ext cx="8003232" cy="922114"/>
          </a:xfrm>
        </p:spPr>
        <p:txBody>
          <a:bodyPr/>
          <a:lstStyle/>
          <a:p>
            <a:r>
              <a:rPr lang="en-US" altLang="zh-TW" dirty="0"/>
              <a:t>Example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22110865"/>
              </p:ext>
            </p:extLst>
          </p:nvPr>
        </p:nvGraphicFramePr>
        <p:xfrm>
          <a:off x="1002432" y="1575757"/>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extLst>
              <p:ext uri="{D42A27DB-BD31-4B8C-83A1-F6EECF244321}">
                <p14:modId xmlns:p14="http://schemas.microsoft.com/office/powerpoint/2010/main" val="2831651508"/>
              </p:ext>
            </p:extLst>
          </p:nvPr>
        </p:nvGraphicFramePr>
        <p:xfrm>
          <a:off x="4227375" y="1575757"/>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6" name="內容版面配置區 3"/>
          <p:cNvGraphicFramePr>
            <a:graphicFrameLocks/>
          </p:cNvGraphicFramePr>
          <p:nvPr>
            <p:extLst>
              <p:ext uri="{D42A27DB-BD31-4B8C-83A1-F6EECF244321}">
                <p14:modId xmlns:p14="http://schemas.microsoft.com/office/powerpoint/2010/main" val="1581651962"/>
              </p:ext>
            </p:extLst>
          </p:nvPr>
        </p:nvGraphicFramePr>
        <p:xfrm>
          <a:off x="6156176" y="1600402"/>
          <a:ext cx="1306488" cy="1601856"/>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413136">
                <a:tc>
                  <a:txBody>
                    <a:bodyPr/>
                    <a:lstStyle/>
                    <a:p>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bl>
          </a:graphicData>
        </a:graphic>
      </p:graphicFrame>
      <p:sp>
        <p:nvSpPr>
          <p:cNvPr id="7" name="文字方塊 6"/>
          <p:cNvSpPr txBox="1"/>
          <p:nvPr/>
        </p:nvSpPr>
        <p:spPr>
          <a:xfrm>
            <a:off x="107504" y="2204864"/>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1943707" y="991472"/>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0" name="文字方塊 9"/>
          <p:cNvSpPr txBox="1"/>
          <p:nvPr/>
        </p:nvSpPr>
        <p:spPr>
          <a:xfrm>
            <a:off x="669455" y="6234034"/>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1" name="文字方塊 10"/>
          <p:cNvSpPr txBox="1"/>
          <p:nvPr/>
        </p:nvSpPr>
        <p:spPr>
          <a:xfrm>
            <a:off x="2663787" y="5093057"/>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12" name="內容版面配置區 3"/>
          <p:cNvGraphicFramePr>
            <a:graphicFrameLocks/>
          </p:cNvGraphicFramePr>
          <p:nvPr>
            <p:extLst>
              <p:ext uri="{D42A27DB-BD31-4B8C-83A1-F6EECF244321}">
                <p14:modId xmlns:p14="http://schemas.microsoft.com/office/powerpoint/2010/main" val="2699015757"/>
              </p:ext>
            </p:extLst>
          </p:nvPr>
        </p:nvGraphicFramePr>
        <p:xfrm>
          <a:off x="427672" y="4059894"/>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13" name="內容版面配置區 3"/>
          <p:cNvGraphicFramePr>
            <a:graphicFrameLocks/>
          </p:cNvGraphicFramePr>
          <p:nvPr>
            <p:extLst>
              <p:ext uri="{D42A27DB-BD31-4B8C-83A1-F6EECF244321}">
                <p14:modId xmlns:p14="http://schemas.microsoft.com/office/powerpoint/2010/main" val="408146467"/>
              </p:ext>
            </p:extLst>
          </p:nvPr>
        </p:nvGraphicFramePr>
        <p:xfrm>
          <a:off x="2277629" y="4116602"/>
          <a:ext cx="1728193" cy="809376"/>
        </p:xfrm>
        <a:graphic>
          <a:graphicData uri="http://schemas.openxmlformats.org/drawingml/2006/table">
            <a:tbl>
              <a:tblPr firstRow="1" bandRow="1">
                <a:tableStyleId>{5C22544A-7EE6-4342-B048-85BDC9FD1C3A}</a:tableStyleId>
              </a:tblPr>
              <a:tblGrid>
                <a:gridCol w="426937">
                  <a:extLst>
                    <a:ext uri="{9D8B030D-6E8A-4147-A177-3AD203B41FA5}">
                      <a16:colId xmlns:a16="http://schemas.microsoft.com/office/drawing/2014/main" val="806172647"/>
                    </a:ext>
                  </a:extLst>
                </a:gridCol>
                <a:gridCol w="433752">
                  <a:extLst>
                    <a:ext uri="{9D8B030D-6E8A-4147-A177-3AD203B41FA5}">
                      <a16:colId xmlns:a16="http://schemas.microsoft.com/office/drawing/2014/main" val="4182914951"/>
                    </a:ext>
                  </a:extLst>
                </a:gridCol>
                <a:gridCol w="433752">
                  <a:extLst>
                    <a:ext uri="{9D8B030D-6E8A-4147-A177-3AD203B41FA5}">
                      <a16:colId xmlns:a16="http://schemas.microsoft.com/office/drawing/2014/main" val="776451268"/>
                    </a:ext>
                  </a:extLst>
                </a:gridCol>
                <a:gridCol w="433752">
                  <a:extLst>
                    <a:ext uri="{9D8B030D-6E8A-4147-A177-3AD203B41FA5}">
                      <a16:colId xmlns:a16="http://schemas.microsoft.com/office/drawing/2014/main" val="3393563550"/>
                    </a:ext>
                  </a:extLst>
                </a:gridCol>
              </a:tblGrid>
              <a:tr h="413136">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
        <p:nvSpPr>
          <p:cNvPr id="14" name="文字方塊 13"/>
          <p:cNvSpPr txBox="1"/>
          <p:nvPr/>
        </p:nvSpPr>
        <p:spPr>
          <a:xfrm>
            <a:off x="4654302" y="3651772"/>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5" name="文字方塊 14"/>
          <p:cNvSpPr txBox="1"/>
          <p:nvPr/>
        </p:nvSpPr>
        <p:spPr>
          <a:xfrm>
            <a:off x="6772707" y="3419843"/>
            <a:ext cx="411461" cy="400110"/>
          </a:xfrm>
          <a:prstGeom prst="rect">
            <a:avLst/>
          </a:prstGeom>
          <a:noFill/>
          <a:ln>
            <a:solidFill>
              <a:srgbClr val="FF0000"/>
            </a:solidFill>
          </a:ln>
        </p:spPr>
        <p:txBody>
          <a:bodyPr wrap="square" rtlCol="0">
            <a:spAutoFit/>
          </a:bodyPr>
          <a:lstStyle/>
          <a:p>
            <a:r>
              <a:rPr lang="en-US" altLang="zh-TW" sz="2000" dirty="0"/>
              <a:t>V</a:t>
            </a:r>
            <a:endParaRPr lang="zh-TW" altLang="en-US" sz="2000" dirty="0"/>
          </a:p>
        </p:txBody>
      </p:sp>
      <p:graphicFrame>
        <p:nvGraphicFramePr>
          <p:cNvPr id="16" name="物件 15"/>
          <p:cNvGraphicFramePr>
            <a:graphicFrameLocks noChangeAspect="1"/>
          </p:cNvGraphicFramePr>
          <p:nvPr>
            <p:extLst>
              <p:ext uri="{D42A27DB-BD31-4B8C-83A1-F6EECF244321}">
                <p14:modId xmlns:p14="http://schemas.microsoft.com/office/powerpoint/2010/main" val="1406409502"/>
              </p:ext>
            </p:extLst>
          </p:nvPr>
        </p:nvGraphicFramePr>
        <p:xfrm>
          <a:off x="4941788" y="4401377"/>
          <a:ext cx="2032323" cy="1049202"/>
        </p:xfrm>
        <a:graphic>
          <a:graphicData uri="http://schemas.openxmlformats.org/presentationml/2006/ole">
            <mc:AlternateContent xmlns:mc="http://schemas.openxmlformats.org/markup-compatibility/2006">
              <mc:Choice xmlns:v="urn:schemas-microsoft-com:vml" Requires="v">
                <p:oleObj name="方程式" r:id="rId2" imgW="838080" imgH="431640" progId="Equation.3">
                  <p:embed/>
                </p:oleObj>
              </mc:Choice>
              <mc:Fallback>
                <p:oleObj name="方程式" r:id="rId2" imgW="838080" imgH="431640" progId="Equation.3">
                  <p:embed/>
                  <p:pic>
                    <p:nvPicPr>
                      <p:cNvPr id="4" name="物件 3"/>
                      <p:cNvPicPr/>
                      <p:nvPr/>
                    </p:nvPicPr>
                    <p:blipFill>
                      <a:blip r:embed="rId3"/>
                      <a:stretch>
                        <a:fillRect/>
                      </a:stretch>
                    </p:blipFill>
                    <p:spPr>
                      <a:xfrm>
                        <a:off x="4941788" y="4401377"/>
                        <a:ext cx="2032323" cy="1049202"/>
                      </a:xfrm>
                      <a:prstGeom prst="rect">
                        <a:avLst/>
                      </a:prstGeom>
                      <a:ln>
                        <a:solidFill>
                          <a:srgbClr val="FF0000"/>
                        </a:solidFill>
                      </a:ln>
                    </p:spPr>
                  </p:pic>
                </p:oleObj>
              </mc:Fallback>
            </mc:AlternateContent>
          </a:graphicData>
        </a:graphic>
      </p:graphicFrame>
      <p:graphicFrame>
        <p:nvGraphicFramePr>
          <p:cNvPr id="17" name="物件 16"/>
          <p:cNvGraphicFramePr>
            <a:graphicFrameLocks noChangeAspect="1"/>
          </p:cNvGraphicFramePr>
          <p:nvPr>
            <p:extLst>
              <p:ext uri="{D42A27DB-BD31-4B8C-83A1-F6EECF244321}">
                <p14:modId xmlns:p14="http://schemas.microsoft.com/office/powerpoint/2010/main" val="4053110507"/>
              </p:ext>
            </p:extLst>
          </p:nvPr>
        </p:nvGraphicFramePr>
        <p:xfrm>
          <a:off x="3371000" y="5677619"/>
          <a:ext cx="5570351" cy="956525"/>
        </p:xfrm>
        <a:graphic>
          <a:graphicData uri="http://schemas.openxmlformats.org/presentationml/2006/ole">
            <mc:AlternateContent xmlns:mc="http://schemas.openxmlformats.org/markup-compatibility/2006">
              <mc:Choice xmlns:v="urn:schemas-microsoft-com:vml" Requires="v">
                <p:oleObj name="方程式" r:id="rId4" imgW="2514600" imgH="431640" progId="Equation.3">
                  <p:embed/>
                </p:oleObj>
              </mc:Choice>
              <mc:Fallback>
                <p:oleObj name="方程式" r:id="rId4" imgW="2514600" imgH="431640" progId="Equation.3">
                  <p:embed/>
                  <p:pic>
                    <p:nvPicPr>
                      <p:cNvPr id="5" name="物件 4"/>
                      <p:cNvPicPr/>
                      <p:nvPr/>
                    </p:nvPicPr>
                    <p:blipFill>
                      <a:blip r:embed="rId5"/>
                      <a:stretch>
                        <a:fillRect/>
                      </a:stretch>
                    </p:blipFill>
                    <p:spPr>
                      <a:xfrm>
                        <a:off x="3371000" y="5677619"/>
                        <a:ext cx="5570351" cy="956525"/>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39895628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07504" y="-32869"/>
            <a:ext cx="5688632" cy="6890869"/>
          </a:xfrm>
          <a:prstGeom prst="rect">
            <a:avLst/>
          </a:prstGeom>
        </p:spPr>
      </p:pic>
      <p:sp>
        <p:nvSpPr>
          <p:cNvPr id="5" name="文字方塊 4"/>
          <p:cNvSpPr txBox="1"/>
          <p:nvPr/>
        </p:nvSpPr>
        <p:spPr>
          <a:xfrm>
            <a:off x="4716016" y="2996952"/>
            <a:ext cx="4104456" cy="830997"/>
          </a:xfrm>
          <a:prstGeom prst="rect">
            <a:avLst/>
          </a:prstGeom>
          <a:noFill/>
          <a:ln>
            <a:solidFill>
              <a:schemeClr val="tx2">
                <a:lumMod val="60000"/>
                <a:lumOff val="40000"/>
              </a:schemeClr>
            </a:solidFill>
          </a:ln>
        </p:spPr>
        <p:txBody>
          <a:bodyPr wrap="square" rtlCol="0">
            <a:spAutoFit/>
          </a:bodyPr>
          <a:lstStyle/>
          <a:p>
            <a:r>
              <a:rPr lang="en-US" altLang="zh-TW" sz="2400" dirty="0"/>
              <a:t>The error of this approximation</a:t>
            </a:r>
          </a:p>
          <a:p>
            <a:r>
              <a:rPr lang="en-US" altLang="zh-TW" sz="2400" dirty="0"/>
              <a:t>is equal to ||R − UV</a:t>
            </a:r>
            <a:r>
              <a:rPr lang="en-US" altLang="zh-TW" sz="2400" baseline="30000" dirty="0"/>
              <a:t>T</a:t>
            </a:r>
            <a:r>
              <a:rPr lang="en-US" altLang="zh-TW" sz="2400" dirty="0"/>
              <a:t>||</a:t>
            </a:r>
            <a:r>
              <a:rPr lang="en-US" altLang="zh-TW" sz="2400" baseline="30000" dirty="0"/>
              <a:t>2</a:t>
            </a:r>
            <a:endParaRPr lang="zh-TW" altLang="en-US" sz="2400" baseline="30000" dirty="0"/>
          </a:p>
        </p:txBody>
      </p:sp>
      <p:sp>
        <p:nvSpPr>
          <p:cNvPr id="6" name="圓角矩形 5"/>
          <p:cNvSpPr/>
          <p:nvPr/>
        </p:nvSpPr>
        <p:spPr>
          <a:xfrm>
            <a:off x="2699792" y="1988840"/>
            <a:ext cx="792088"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4788024" y="1772815"/>
            <a:ext cx="288032" cy="5760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319464" y="4409205"/>
            <a:ext cx="4824536" cy="1938992"/>
          </a:xfrm>
          <a:prstGeom prst="rect">
            <a:avLst/>
          </a:prstGeom>
          <a:noFill/>
          <a:ln>
            <a:solidFill>
              <a:srgbClr val="FF0000"/>
            </a:solidFill>
          </a:ln>
        </p:spPr>
        <p:txBody>
          <a:bodyPr wrap="square" rtlCol="0">
            <a:spAutoFit/>
          </a:bodyPr>
          <a:lstStyle/>
          <a:p>
            <a:r>
              <a:rPr lang="en-US" altLang="zh-TW" sz="2000" dirty="0"/>
              <a:t>Note</a:t>
            </a:r>
          </a:p>
          <a:p>
            <a:r>
              <a:rPr lang="en-US" altLang="zh-TW" sz="2000" dirty="0"/>
              <a:t>The matrix entries in the factors are typically real numbers (rather than integral). </a:t>
            </a:r>
          </a:p>
          <a:p>
            <a:r>
              <a:rPr lang="en-US" altLang="zh-TW" sz="2000" dirty="0"/>
              <a:t>A neat semantic interpretation of the factors in terms of genres or categories is sometimes not possible</a:t>
            </a:r>
            <a:endParaRPr lang="zh-TW" altLang="en-US" sz="2000" dirty="0"/>
          </a:p>
        </p:txBody>
      </p:sp>
    </p:spTree>
    <p:extLst>
      <p:ext uri="{BB962C8B-B14F-4D97-AF65-F5344CB8AC3E}">
        <p14:creationId xmlns:p14="http://schemas.microsoft.com/office/powerpoint/2010/main" val="134056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3415361362"/>
              </p:ext>
            </p:extLst>
          </p:nvPr>
        </p:nvGraphicFramePr>
        <p:xfrm>
          <a:off x="1110445" y="728249"/>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extLst>
              <p:ext uri="{D42A27DB-BD31-4B8C-83A1-F6EECF244321}">
                <p14:modId xmlns:p14="http://schemas.microsoft.com/office/powerpoint/2010/main" val="4114942794"/>
              </p:ext>
            </p:extLst>
          </p:nvPr>
        </p:nvGraphicFramePr>
        <p:xfrm>
          <a:off x="4335388" y="728249"/>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6" name="內容版面配置區 3"/>
          <p:cNvGraphicFramePr>
            <a:graphicFrameLocks/>
          </p:cNvGraphicFramePr>
          <p:nvPr>
            <p:extLst>
              <p:ext uri="{D42A27DB-BD31-4B8C-83A1-F6EECF244321}">
                <p14:modId xmlns:p14="http://schemas.microsoft.com/office/powerpoint/2010/main" val="2125068120"/>
              </p:ext>
            </p:extLst>
          </p:nvPr>
        </p:nvGraphicFramePr>
        <p:xfrm>
          <a:off x="6264189" y="752894"/>
          <a:ext cx="1306488" cy="1601856"/>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413136">
                <a:tc>
                  <a:txBody>
                    <a:bodyPr/>
                    <a:lstStyle/>
                    <a:p>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bl>
          </a:graphicData>
        </a:graphic>
      </p:graphicFrame>
      <p:sp>
        <p:nvSpPr>
          <p:cNvPr id="7" name="文字方塊 6"/>
          <p:cNvSpPr txBox="1"/>
          <p:nvPr/>
        </p:nvSpPr>
        <p:spPr>
          <a:xfrm>
            <a:off x="215517" y="1357356"/>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2051720" y="143964"/>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4" name="文字方塊 13"/>
          <p:cNvSpPr txBox="1"/>
          <p:nvPr/>
        </p:nvSpPr>
        <p:spPr>
          <a:xfrm>
            <a:off x="4762315" y="2804264"/>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5" name="文字方塊 14"/>
          <p:cNvSpPr txBox="1"/>
          <p:nvPr/>
        </p:nvSpPr>
        <p:spPr>
          <a:xfrm>
            <a:off x="6880720" y="2572335"/>
            <a:ext cx="411461" cy="400110"/>
          </a:xfrm>
          <a:prstGeom prst="rect">
            <a:avLst/>
          </a:prstGeom>
          <a:noFill/>
          <a:ln>
            <a:solidFill>
              <a:srgbClr val="FF0000"/>
            </a:solidFill>
          </a:ln>
        </p:spPr>
        <p:txBody>
          <a:bodyPr wrap="square" rtlCol="0">
            <a:spAutoFit/>
          </a:bodyPr>
          <a:lstStyle/>
          <a:p>
            <a:r>
              <a:rPr lang="en-US" altLang="zh-TW" sz="2000" dirty="0"/>
              <a:t>V</a:t>
            </a:r>
            <a:endParaRPr lang="zh-TW" altLang="en-US" sz="2000" dirty="0"/>
          </a:p>
        </p:txBody>
      </p:sp>
      <p:graphicFrame>
        <p:nvGraphicFramePr>
          <p:cNvPr id="18" name="內容版面配置區 3"/>
          <p:cNvGraphicFramePr>
            <a:graphicFrameLocks noChangeAspect="1"/>
          </p:cNvGraphicFramePr>
          <p:nvPr>
            <p:extLst>
              <p:ext uri="{D42A27DB-BD31-4B8C-83A1-F6EECF244321}">
                <p14:modId xmlns:p14="http://schemas.microsoft.com/office/powerpoint/2010/main" val="1274207006"/>
              </p:ext>
            </p:extLst>
          </p:nvPr>
        </p:nvGraphicFramePr>
        <p:xfrm>
          <a:off x="341564" y="3645024"/>
          <a:ext cx="6565829" cy="707975"/>
        </p:xfrm>
        <a:graphic>
          <a:graphicData uri="http://schemas.openxmlformats.org/presentationml/2006/ole">
            <mc:AlternateContent xmlns:mc="http://schemas.openxmlformats.org/markup-compatibility/2006">
              <mc:Choice xmlns:v="urn:schemas-microsoft-com:vml" Requires="v">
                <p:oleObj name="方程式" r:id="rId2" imgW="4127400" imgH="444240" progId="Equation.3">
                  <p:embed/>
                </p:oleObj>
              </mc:Choice>
              <mc:Fallback>
                <p:oleObj name="方程式" r:id="rId2" imgW="4127400" imgH="444240" progId="Equation.3">
                  <p:embed/>
                  <p:pic>
                    <p:nvPicPr>
                      <p:cNvPr id="19" name="內容版面配置區 3"/>
                      <p:cNvPicPr/>
                      <p:nvPr/>
                    </p:nvPicPr>
                    <p:blipFill>
                      <a:blip r:embed="rId3"/>
                      <a:stretch>
                        <a:fillRect/>
                      </a:stretch>
                    </p:blipFill>
                    <p:spPr>
                      <a:xfrm>
                        <a:off x="341564" y="3645024"/>
                        <a:ext cx="6565829" cy="707975"/>
                      </a:xfrm>
                      <a:prstGeom prst="rect">
                        <a:avLst/>
                      </a:prstGeom>
                      <a:ln>
                        <a:solidFill>
                          <a:srgbClr val="FF0000"/>
                        </a:solidFill>
                      </a:ln>
                    </p:spPr>
                  </p:pic>
                </p:oleObj>
              </mc:Fallback>
            </mc:AlternateContent>
          </a:graphicData>
        </a:graphic>
      </p:graphicFrame>
      <p:graphicFrame>
        <p:nvGraphicFramePr>
          <p:cNvPr id="19" name="物件 18"/>
          <p:cNvGraphicFramePr>
            <a:graphicFrameLocks noChangeAspect="1"/>
          </p:cNvGraphicFramePr>
          <p:nvPr>
            <p:extLst>
              <p:ext uri="{D42A27DB-BD31-4B8C-83A1-F6EECF244321}">
                <p14:modId xmlns:p14="http://schemas.microsoft.com/office/powerpoint/2010/main" val="527865213"/>
              </p:ext>
            </p:extLst>
          </p:nvPr>
        </p:nvGraphicFramePr>
        <p:xfrm>
          <a:off x="341564" y="4509120"/>
          <a:ext cx="4143934" cy="2016224"/>
        </p:xfrm>
        <a:graphic>
          <a:graphicData uri="http://schemas.openxmlformats.org/presentationml/2006/ole">
            <mc:AlternateContent xmlns:mc="http://schemas.openxmlformats.org/markup-compatibility/2006">
              <mc:Choice xmlns:v="urn:schemas-microsoft-com:vml" Requires="v">
                <p:oleObj name="方程式" r:id="rId4" imgW="1282680" imgH="939600" progId="Equation.3">
                  <p:embed/>
                </p:oleObj>
              </mc:Choice>
              <mc:Fallback>
                <p:oleObj name="方程式" r:id="rId4" imgW="1282680" imgH="939600" progId="Equation.3">
                  <p:embed/>
                  <p:pic>
                    <p:nvPicPr>
                      <p:cNvPr id="20" name="物件 19"/>
                      <p:cNvPicPr/>
                      <p:nvPr/>
                    </p:nvPicPr>
                    <p:blipFill>
                      <a:blip r:embed="rId5"/>
                      <a:stretch>
                        <a:fillRect/>
                      </a:stretch>
                    </p:blipFill>
                    <p:spPr>
                      <a:xfrm>
                        <a:off x="341564" y="4509120"/>
                        <a:ext cx="4143934" cy="2016224"/>
                      </a:xfrm>
                      <a:prstGeom prst="rect">
                        <a:avLst/>
                      </a:prstGeom>
                    </p:spPr>
                  </p:pic>
                </p:oleObj>
              </mc:Fallback>
            </mc:AlternateContent>
          </a:graphicData>
        </a:graphic>
      </p:graphicFrame>
      <p:sp>
        <p:nvSpPr>
          <p:cNvPr id="2" name="文字方塊 1"/>
          <p:cNvSpPr txBox="1"/>
          <p:nvPr/>
        </p:nvSpPr>
        <p:spPr>
          <a:xfrm>
            <a:off x="3275856" y="6040502"/>
            <a:ext cx="227442" cy="400110"/>
          </a:xfrm>
          <a:prstGeom prst="rect">
            <a:avLst/>
          </a:prstGeom>
          <a:solidFill>
            <a:schemeClr val="bg1"/>
          </a:solidFill>
        </p:spPr>
        <p:txBody>
          <a:bodyPr wrap="square" rtlCol="0">
            <a:spAutoFit/>
          </a:bodyPr>
          <a:lstStyle/>
          <a:p>
            <a:r>
              <a:rPr lang="en-US" altLang="zh-TW" sz="2000" i="1" dirty="0"/>
              <a:t>v</a:t>
            </a:r>
            <a:endParaRPr lang="zh-TW" altLang="en-US" i="1" dirty="0"/>
          </a:p>
        </p:txBody>
      </p:sp>
    </p:spTree>
    <p:extLst>
      <p:ext uri="{BB962C8B-B14F-4D97-AF65-F5344CB8AC3E}">
        <p14:creationId xmlns:p14="http://schemas.microsoft.com/office/powerpoint/2010/main" val="17699400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110445" y="728249"/>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extLst>
              <p:ext uri="{D42A27DB-BD31-4B8C-83A1-F6EECF244321}">
                <p14:modId xmlns:p14="http://schemas.microsoft.com/office/powerpoint/2010/main" val="651003737"/>
              </p:ext>
            </p:extLst>
          </p:nvPr>
        </p:nvGraphicFramePr>
        <p:xfrm>
          <a:off x="4355976" y="275773"/>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215517" y="1357356"/>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2051720" y="143964"/>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4" name="文字方塊 13"/>
          <p:cNvSpPr txBox="1"/>
          <p:nvPr/>
        </p:nvSpPr>
        <p:spPr>
          <a:xfrm>
            <a:off x="4782903" y="2351788"/>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5" name="文字方塊 14"/>
          <p:cNvSpPr txBox="1"/>
          <p:nvPr/>
        </p:nvSpPr>
        <p:spPr>
          <a:xfrm>
            <a:off x="7214249" y="1900247"/>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18" name="內容版面配置區 3"/>
          <p:cNvGraphicFramePr>
            <a:graphicFrameLocks noChangeAspect="1"/>
          </p:cNvGraphicFramePr>
          <p:nvPr>
            <p:extLst>
              <p:ext uri="{D42A27DB-BD31-4B8C-83A1-F6EECF244321}">
                <p14:modId xmlns:p14="http://schemas.microsoft.com/office/powerpoint/2010/main" val="3437874207"/>
              </p:ext>
            </p:extLst>
          </p:nvPr>
        </p:nvGraphicFramePr>
        <p:xfrm>
          <a:off x="712310" y="3010565"/>
          <a:ext cx="6565829" cy="707975"/>
        </p:xfrm>
        <a:graphic>
          <a:graphicData uri="http://schemas.openxmlformats.org/presentationml/2006/ole">
            <mc:AlternateContent xmlns:mc="http://schemas.openxmlformats.org/markup-compatibility/2006">
              <mc:Choice xmlns:v="urn:schemas-microsoft-com:vml" Requires="v">
                <p:oleObj name="方程式" r:id="rId2" imgW="4127400" imgH="444240" progId="Equation.3">
                  <p:embed/>
                </p:oleObj>
              </mc:Choice>
              <mc:Fallback>
                <p:oleObj name="方程式" r:id="rId2" imgW="4127400" imgH="444240" progId="Equation.3">
                  <p:embed/>
                  <p:pic>
                    <p:nvPicPr>
                      <p:cNvPr id="18" name="內容版面配置區 3"/>
                      <p:cNvPicPr/>
                      <p:nvPr/>
                    </p:nvPicPr>
                    <p:blipFill>
                      <a:blip r:embed="rId3"/>
                      <a:stretch>
                        <a:fillRect/>
                      </a:stretch>
                    </p:blipFill>
                    <p:spPr>
                      <a:xfrm>
                        <a:off x="712310" y="3010565"/>
                        <a:ext cx="6565829" cy="707975"/>
                      </a:xfrm>
                      <a:prstGeom prst="rect">
                        <a:avLst/>
                      </a:prstGeom>
                      <a:ln>
                        <a:solidFill>
                          <a:srgbClr val="FF0000"/>
                        </a:solidFill>
                      </a:ln>
                    </p:spPr>
                  </p:pic>
                </p:oleObj>
              </mc:Fallback>
            </mc:AlternateContent>
          </a:graphicData>
        </a:graphic>
      </p:graphicFrame>
      <p:pic>
        <p:nvPicPr>
          <p:cNvPr id="12" name="圖片 11"/>
          <p:cNvPicPr>
            <a:picLocks noChangeAspect="1"/>
          </p:cNvPicPr>
          <p:nvPr/>
        </p:nvPicPr>
        <p:blipFill rotWithShape="1">
          <a:blip r:embed="rId4"/>
          <a:srcRect l="17109" t="38350" r="30822" b="23300"/>
          <a:stretch/>
        </p:blipFill>
        <p:spPr>
          <a:xfrm>
            <a:off x="325588" y="3807083"/>
            <a:ext cx="7300122" cy="3024336"/>
          </a:xfrm>
          <a:prstGeom prst="rect">
            <a:avLst/>
          </a:prstGeom>
          <a:ln>
            <a:solidFill>
              <a:srgbClr val="FF0000"/>
            </a:solidFill>
          </a:ln>
        </p:spPr>
      </p:pic>
      <p:graphicFrame>
        <p:nvGraphicFramePr>
          <p:cNvPr id="13" name="內容版面配置區 3"/>
          <p:cNvGraphicFramePr>
            <a:graphicFrameLocks/>
          </p:cNvGraphicFramePr>
          <p:nvPr>
            <p:extLst>
              <p:ext uri="{D42A27DB-BD31-4B8C-83A1-F6EECF244321}">
                <p14:modId xmlns:p14="http://schemas.microsoft.com/office/powerpoint/2010/main" val="2672201535"/>
              </p:ext>
            </p:extLst>
          </p:nvPr>
        </p:nvGraphicFramePr>
        <p:xfrm>
          <a:off x="6264190" y="605998"/>
          <a:ext cx="2198274" cy="984152"/>
        </p:xfrm>
        <a:graphic>
          <a:graphicData uri="http://schemas.openxmlformats.org/drawingml/2006/table">
            <a:tbl>
              <a:tblPr firstRow="1" bandRow="1">
                <a:tableStyleId>{5C22544A-7EE6-4342-B048-85BDC9FD1C3A}</a:tableStyleId>
              </a:tblPr>
              <a:tblGrid>
                <a:gridCol w="543066">
                  <a:extLst>
                    <a:ext uri="{9D8B030D-6E8A-4147-A177-3AD203B41FA5}">
                      <a16:colId xmlns:a16="http://schemas.microsoft.com/office/drawing/2014/main" val="806172647"/>
                    </a:ext>
                  </a:extLst>
                </a:gridCol>
                <a:gridCol w="551736">
                  <a:extLst>
                    <a:ext uri="{9D8B030D-6E8A-4147-A177-3AD203B41FA5}">
                      <a16:colId xmlns:a16="http://schemas.microsoft.com/office/drawing/2014/main" val="4182914951"/>
                    </a:ext>
                  </a:extLst>
                </a:gridCol>
                <a:gridCol w="551736">
                  <a:extLst>
                    <a:ext uri="{9D8B030D-6E8A-4147-A177-3AD203B41FA5}">
                      <a16:colId xmlns:a16="http://schemas.microsoft.com/office/drawing/2014/main" val="776451268"/>
                    </a:ext>
                  </a:extLst>
                </a:gridCol>
                <a:gridCol w="551736">
                  <a:extLst>
                    <a:ext uri="{9D8B030D-6E8A-4147-A177-3AD203B41FA5}">
                      <a16:colId xmlns:a16="http://schemas.microsoft.com/office/drawing/2014/main" val="3393563550"/>
                    </a:ext>
                  </a:extLst>
                </a:gridCol>
              </a:tblGrid>
              <a:tr h="5320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452078">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Tree>
    <p:extLst>
      <p:ext uri="{BB962C8B-B14F-4D97-AF65-F5344CB8AC3E}">
        <p14:creationId xmlns:p14="http://schemas.microsoft.com/office/powerpoint/2010/main" val="21782820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132413415"/>
              </p:ext>
            </p:extLst>
          </p:nvPr>
        </p:nvGraphicFramePr>
        <p:xfrm>
          <a:off x="1110444" y="474786"/>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nvGraphicFramePr>
        <p:xfrm>
          <a:off x="4355976" y="275773"/>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215517" y="980728"/>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2051720" y="40516"/>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4" name="文字方塊 13"/>
          <p:cNvSpPr txBox="1"/>
          <p:nvPr/>
        </p:nvSpPr>
        <p:spPr>
          <a:xfrm>
            <a:off x="4782903" y="2351788"/>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pic>
        <p:nvPicPr>
          <p:cNvPr id="12" name="圖片 11"/>
          <p:cNvPicPr>
            <a:picLocks noChangeAspect="1"/>
          </p:cNvPicPr>
          <p:nvPr/>
        </p:nvPicPr>
        <p:blipFill rotWithShape="1">
          <a:blip r:embed="rId2"/>
          <a:srcRect l="17109" t="38350" r="30822" b="23300"/>
          <a:stretch/>
        </p:blipFill>
        <p:spPr>
          <a:xfrm>
            <a:off x="1110444" y="2775534"/>
            <a:ext cx="6241109" cy="2585603"/>
          </a:xfrm>
          <a:prstGeom prst="rect">
            <a:avLst/>
          </a:prstGeom>
          <a:ln>
            <a:solidFill>
              <a:srgbClr val="FF0000"/>
            </a:solidFill>
          </a:ln>
        </p:spPr>
      </p:pic>
      <p:graphicFrame>
        <p:nvGraphicFramePr>
          <p:cNvPr id="11" name="物件 10"/>
          <p:cNvGraphicFramePr>
            <a:graphicFrameLocks noChangeAspect="1"/>
          </p:cNvGraphicFramePr>
          <p:nvPr>
            <p:extLst>
              <p:ext uri="{D42A27DB-BD31-4B8C-83A1-F6EECF244321}">
                <p14:modId xmlns:p14="http://schemas.microsoft.com/office/powerpoint/2010/main" val="479005900"/>
              </p:ext>
            </p:extLst>
          </p:nvPr>
        </p:nvGraphicFramePr>
        <p:xfrm>
          <a:off x="215517" y="5517232"/>
          <a:ext cx="8536162" cy="1180806"/>
        </p:xfrm>
        <a:graphic>
          <a:graphicData uri="http://schemas.openxmlformats.org/presentationml/2006/ole">
            <mc:AlternateContent xmlns:mc="http://schemas.openxmlformats.org/markup-compatibility/2006">
              <mc:Choice xmlns:v="urn:schemas-microsoft-com:vml" Requires="v">
                <p:oleObj name="方程式" r:id="rId3" imgW="3174840" imgH="660240" progId="Equation.3">
                  <p:embed/>
                </p:oleObj>
              </mc:Choice>
              <mc:Fallback>
                <p:oleObj name="方程式" r:id="rId3" imgW="3174840" imgH="660240" progId="Equation.3">
                  <p:embed/>
                  <p:pic>
                    <p:nvPicPr>
                      <p:cNvPr id="20" name="物件 19"/>
                      <p:cNvPicPr/>
                      <p:nvPr/>
                    </p:nvPicPr>
                    <p:blipFill>
                      <a:blip r:embed="rId4"/>
                      <a:stretch>
                        <a:fillRect/>
                      </a:stretch>
                    </p:blipFill>
                    <p:spPr>
                      <a:xfrm>
                        <a:off x="215517" y="5517232"/>
                        <a:ext cx="8536162" cy="1180806"/>
                      </a:xfrm>
                      <a:prstGeom prst="rect">
                        <a:avLst/>
                      </a:prstGeom>
                    </p:spPr>
                  </p:pic>
                </p:oleObj>
              </mc:Fallback>
            </mc:AlternateContent>
          </a:graphicData>
        </a:graphic>
      </p:graphicFrame>
      <p:sp>
        <p:nvSpPr>
          <p:cNvPr id="2" name="橢圓 1"/>
          <p:cNvSpPr/>
          <p:nvPr/>
        </p:nvSpPr>
        <p:spPr>
          <a:xfrm>
            <a:off x="993288" y="422095"/>
            <a:ext cx="52976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356018" y="170067"/>
            <a:ext cx="1306445"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249217" y="474786"/>
            <a:ext cx="483024" cy="1226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565353" y="6234396"/>
            <a:ext cx="2638495" cy="578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7214249" y="1900247"/>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20" name="內容版面配置區 3"/>
          <p:cNvGraphicFramePr>
            <a:graphicFrameLocks/>
          </p:cNvGraphicFramePr>
          <p:nvPr>
            <p:extLst>
              <p:ext uri="{D42A27DB-BD31-4B8C-83A1-F6EECF244321}">
                <p14:modId xmlns:p14="http://schemas.microsoft.com/office/powerpoint/2010/main" val="310185027"/>
              </p:ext>
            </p:extLst>
          </p:nvPr>
        </p:nvGraphicFramePr>
        <p:xfrm>
          <a:off x="6264190" y="605998"/>
          <a:ext cx="2198274" cy="984152"/>
        </p:xfrm>
        <a:graphic>
          <a:graphicData uri="http://schemas.openxmlformats.org/drawingml/2006/table">
            <a:tbl>
              <a:tblPr firstRow="1" bandRow="1">
                <a:tableStyleId>{5C22544A-7EE6-4342-B048-85BDC9FD1C3A}</a:tableStyleId>
              </a:tblPr>
              <a:tblGrid>
                <a:gridCol w="543066">
                  <a:extLst>
                    <a:ext uri="{9D8B030D-6E8A-4147-A177-3AD203B41FA5}">
                      <a16:colId xmlns:a16="http://schemas.microsoft.com/office/drawing/2014/main" val="806172647"/>
                    </a:ext>
                  </a:extLst>
                </a:gridCol>
                <a:gridCol w="551736">
                  <a:extLst>
                    <a:ext uri="{9D8B030D-6E8A-4147-A177-3AD203B41FA5}">
                      <a16:colId xmlns:a16="http://schemas.microsoft.com/office/drawing/2014/main" val="4182914951"/>
                    </a:ext>
                  </a:extLst>
                </a:gridCol>
                <a:gridCol w="551736">
                  <a:extLst>
                    <a:ext uri="{9D8B030D-6E8A-4147-A177-3AD203B41FA5}">
                      <a16:colId xmlns:a16="http://schemas.microsoft.com/office/drawing/2014/main" val="776451268"/>
                    </a:ext>
                  </a:extLst>
                </a:gridCol>
                <a:gridCol w="551736">
                  <a:extLst>
                    <a:ext uri="{9D8B030D-6E8A-4147-A177-3AD203B41FA5}">
                      <a16:colId xmlns:a16="http://schemas.microsoft.com/office/drawing/2014/main" val="3393563550"/>
                    </a:ext>
                  </a:extLst>
                </a:gridCol>
              </a:tblGrid>
              <a:tr h="5320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452078">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Tree>
    <p:extLst>
      <p:ext uri="{BB962C8B-B14F-4D97-AF65-F5344CB8AC3E}">
        <p14:creationId xmlns:p14="http://schemas.microsoft.com/office/powerpoint/2010/main" val="18178069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110444" y="474786"/>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nvGraphicFramePr>
        <p:xfrm>
          <a:off x="4355976" y="275773"/>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215517" y="980728"/>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2051720" y="40516"/>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4" name="文字方塊 13"/>
          <p:cNvSpPr txBox="1"/>
          <p:nvPr/>
        </p:nvSpPr>
        <p:spPr>
          <a:xfrm>
            <a:off x="4782903" y="2351788"/>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pic>
        <p:nvPicPr>
          <p:cNvPr id="12" name="圖片 11"/>
          <p:cNvPicPr>
            <a:picLocks noChangeAspect="1"/>
          </p:cNvPicPr>
          <p:nvPr/>
        </p:nvPicPr>
        <p:blipFill rotWithShape="1">
          <a:blip r:embed="rId2"/>
          <a:srcRect l="17109" t="38350" r="30822" b="23300"/>
          <a:stretch/>
        </p:blipFill>
        <p:spPr>
          <a:xfrm>
            <a:off x="1110444" y="2775534"/>
            <a:ext cx="6241109" cy="2585603"/>
          </a:xfrm>
          <a:prstGeom prst="rect">
            <a:avLst/>
          </a:prstGeom>
          <a:ln>
            <a:solidFill>
              <a:srgbClr val="FF0000"/>
            </a:solidFill>
          </a:ln>
        </p:spPr>
      </p:pic>
      <p:graphicFrame>
        <p:nvGraphicFramePr>
          <p:cNvPr id="11" name="物件 10"/>
          <p:cNvGraphicFramePr>
            <a:graphicFrameLocks noChangeAspect="1"/>
          </p:cNvGraphicFramePr>
          <p:nvPr/>
        </p:nvGraphicFramePr>
        <p:xfrm>
          <a:off x="215517" y="5517232"/>
          <a:ext cx="8536162" cy="1180806"/>
        </p:xfrm>
        <a:graphic>
          <a:graphicData uri="http://schemas.openxmlformats.org/presentationml/2006/ole">
            <mc:AlternateContent xmlns:mc="http://schemas.openxmlformats.org/markup-compatibility/2006">
              <mc:Choice xmlns:v="urn:schemas-microsoft-com:vml" Requires="v">
                <p:oleObj name="方程式" r:id="rId3" imgW="3174840" imgH="660240" progId="Equation.3">
                  <p:embed/>
                </p:oleObj>
              </mc:Choice>
              <mc:Fallback>
                <p:oleObj name="方程式" r:id="rId3" imgW="3174840" imgH="660240" progId="Equation.3">
                  <p:embed/>
                  <p:pic>
                    <p:nvPicPr>
                      <p:cNvPr id="11" name="物件 10"/>
                      <p:cNvPicPr/>
                      <p:nvPr/>
                    </p:nvPicPr>
                    <p:blipFill>
                      <a:blip r:embed="rId4"/>
                      <a:stretch>
                        <a:fillRect/>
                      </a:stretch>
                    </p:blipFill>
                    <p:spPr>
                      <a:xfrm>
                        <a:off x="215517" y="5517232"/>
                        <a:ext cx="8536162" cy="1180806"/>
                      </a:xfrm>
                      <a:prstGeom prst="rect">
                        <a:avLst/>
                      </a:prstGeom>
                    </p:spPr>
                  </p:pic>
                </p:oleObj>
              </mc:Fallback>
            </mc:AlternateContent>
          </a:graphicData>
        </a:graphic>
      </p:graphicFrame>
      <p:sp>
        <p:nvSpPr>
          <p:cNvPr id="2" name="橢圓 1"/>
          <p:cNvSpPr/>
          <p:nvPr/>
        </p:nvSpPr>
        <p:spPr>
          <a:xfrm>
            <a:off x="1751130" y="422095"/>
            <a:ext cx="52976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323185" y="185430"/>
            <a:ext cx="1306445"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868529" y="473483"/>
            <a:ext cx="483024" cy="1226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3347864" y="6230988"/>
            <a:ext cx="2638495" cy="578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7214249" y="1900247"/>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20" name="內容版面配置區 3"/>
          <p:cNvGraphicFramePr>
            <a:graphicFrameLocks/>
          </p:cNvGraphicFramePr>
          <p:nvPr/>
        </p:nvGraphicFramePr>
        <p:xfrm>
          <a:off x="6264190" y="605998"/>
          <a:ext cx="2198274" cy="984152"/>
        </p:xfrm>
        <a:graphic>
          <a:graphicData uri="http://schemas.openxmlformats.org/drawingml/2006/table">
            <a:tbl>
              <a:tblPr firstRow="1" bandRow="1">
                <a:tableStyleId>{5C22544A-7EE6-4342-B048-85BDC9FD1C3A}</a:tableStyleId>
              </a:tblPr>
              <a:tblGrid>
                <a:gridCol w="543066">
                  <a:extLst>
                    <a:ext uri="{9D8B030D-6E8A-4147-A177-3AD203B41FA5}">
                      <a16:colId xmlns:a16="http://schemas.microsoft.com/office/drawing/2014/main" val="806172647"/>
                    </a:ext>
                  </a:extLst>
                </a:gridCol>
                <a:gridCol w="551736">
                  <a:extLst>
                    <a:ext uri="{9D8B030D-6E8A-4147-A177-3AD203B41FA5}">
                      <a16:colId xmlns:a16="http://schemas.microsoft.com/office/drawing/2014/main" val="4182914951"/>
                    </a:ext>
                  </a:extLst>
                </a:gridCol>
                <a:gridCol w="551736">
                  <a:extLst>
                    <a:ext uri="{9D8B030D-6E8A-4147-A177-3AD203B41FA5}">
                      <a16:colId xmlns:a16="http://schemas.microsoft.com/office/drawing/2014/main" val="776451268"/>
                    </a:ext>
                  </a:extLst>
                </a:gridCol>
                <a:gridCol w="551736">
                  <a:extLst>
                    <a:ext uri="{9D8B030D-6E8A-4147-A177-3AD203B41FA5}">
                      <a16:colId xmlns:a16="http://schemas.microsoft.com/office/drawing/2014/main" val="3393563550"/>
                    </a:ext>
                  </a:extLst>
                </a:gridCol>
              </a:tblGrid>
              <a:tr h="5320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452078">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Tree>
    <p:extLst>
      <p:ext uri="{BB962C8B-B14F-4D97-AF65-F5344CB8AC3E}">
        <p14:creationId xmlns:p14="http://schemas.microsoft.com/office/powerpoint/2010/main" val="32845918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110444" y="474786"/>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5" name="內容版面配置區 3"/>
          <p:cNvGraphicFramePr>
            <a:graphicFrameLocks/>
          </p:cNvGraphicFramePr>
          <p:nvPr/>
        </p:nvGraphicFramePr>
        <p:xfrm>
          <a:off x="4355976" y="275773"/>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U</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U</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U</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U</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U</a:t>
                      </a:r>
                      <a:r>
                        <a:rPr lang="en-US" altLang="zh-TW" sz="2000" b="0" baseline="-25000" dirty="0">
                          <a:solidFill>
                            <a:schemeClr val="tx1"/>
                          </a:solidFill>
                        </a:rPr>
                        <a:t>51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U</a:t>
                      </a:r>
                      <a:r>
                        <a:rPr lang="en-US" altLang="zh-TW" sz="2000" b="0" baseline="-25000" dirty="0">
                          <a:solidFill>
                            <a:schemeClr val="tx1"/>
                          </a:solidFill>
                        </a:rPr>
                        <a:t>52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215517" y="980728"/>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2051720" y="40516"/>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4" name="文字方塊 13"/>
          <p:cNvSpPr txBox="1"/>
          <p:nvPr/>
        </p:nvSpPr>
        <p:spPr>
          <a:xfrm>
            <a:off x="4782903" y="2351788"/>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pic>
        <p:nvPicPr>
          <p:cNvPr id="12" name="圖片 11"/>
          <p:cNvPicPr>
            <a:picLocks noChangeAspect="1"/>
          </p:cNvPicPr>
          <p:nvPr/>
        </p:nvPicPr>
        <p:blipFill rotWithShape="1">
          <a:blip r:embed="rId2"/>
          <a:srcRect l="17109" t="38350" r="30822" b="23300"/>
          <a:stretch/>
        </p:blipFill>
        <p:spPr>
          <a:xfrm>
            <a:off x="1110444" y="2775534"/>
            <a:ext cx="6241109" cy="2585603"/>
          </a:xfrm>
          <a:prstGeom prst="rect">
            <a:avLst/>
          </a:prstGeom>
          <a:ln>
            <a:solidFill>
              <a:srgbClr val="FF0000"/>
            </a:solidFill>
          </a:ln>
        </p:spPr>
      </p:pic>
      <p:graphicFrame>
        <p:nvGraphicFramePr>
          <p:cNvPr id="11" name="物件 10"/>
          <p:cNvGraphicFramePr>
            <a:graphicFrameLocks noChangeAspect="1"/>
          </p:cNvGraphicFramePr>
          <p:nvPr>
            <p:extLst>
              <p:ext uri="{D42A27DB-BD31-4B8C-83A1-F6EECF244321}">
                <p14:modId xmlns:p14="http://schemas.microsoft.com/office/powerpoint/2010/main" val="1138289668"/>
              </p:ext>
            </p:extLst>
          </p:nvPr>
        </p:nvGraphicFramePr>
        <p:xfrm>
          <a:off x="215517" y="5517232"/>
          <a:ext cx="8536162" cy="1180806"/>
        </p:xfrm>
        <a:graphic>
          <a:graphicData uri="http://schemas.openxmlformats.org/presentationml/2006/ole">
            <mc:AlternateContent xmlns:mc="http://schemas.openxmlformats.org/markup-compatibility/2006">
              <mc:Choice xmlns:v="urn:schemas-microsoft-com:vml" Requires="v">
                <p:oleObj name="方程式" r:id="rId3" imgW="3174840" imgH="660240" progId="Equation.3">
                  <p:embed/>
                </p:oleObj>
              </mc:Choice>
              <mc:Fallback>
                <p:oleObj name="方程式" r:id="rId3" imgW="3174840" imgH="660240" progId="Equation.3">
                  <p:embed/>
                  <p:pic>
                    <p:nvPicPr>
                      <p:cNvPr id="11" name="物件 10"/>
                      <p:cNvPicPr/>
                      <p:nvPr/>
                    </p:nvPicPr>
                    <p:blipFill>
                      <a:blip r:embed="rId4"/>
                      <a:stretch>
                        <a:fillRect/>
                      </a:stretch>
                    </p:blipFill>
                    <p:spPr>
                      <a:xfrm>
                        <a:off x="215517" y="5517232"/>
                        <a:ext cx="8536162" cy="1180806"/>
                      </a:xfrm>
                      <a:prstGeom prst="rect">
                        <a:avLst/>
                      </a:prstGeom>
                    </p:spPr>
                  </p:pic>
                </p:oleObj>
              </mc:Fallback>
            </mc:AlternateContent>
          </a:graphicData>
        </a:graphic>
      </p:graphicFrame>
      <p:sp>
        <p:nvSpPr>
          <p:cNvPr id="2" name="橢圓 1"/>
          <p:cNvSpPr/>
          <p:nvPr/>
        </p:nvSpPr>
        <p:spPr>
          <a:xfrm>
            <a:off x="3062371" y="411013"/>
            <a:ext cx="52976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335410" y="203281"/>
            <a:ext cx="1306445"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979440" y="461885"/>
            <a:ext cx="483024" cy="1226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6130613" y="6227439"/>
            <a:ext cx="2638495" cy="578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7214249" y="1900247"/>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20" name="內容版面配置區 3"/>
          <p:cNvGraphicFramePr>
            <a:graphicFrameLocks/>
          </p:cNvGraphicFramePr>
          <p:nvPr/>
        </p:nvGraphicFramePr>
        <p:xfrm>
          <a:off x="6264190" y="605998"/>
          <a:ext cx="2198274" cy="984152"/>
        </p:xfrm>
        <a:graphic>
          <a:graphicData uri="http://schemas.openxmlformats.org/drawingml/2006/table">
            <a:tbl>
              <a:tblPr firstRow="1" bandRow="1">
                <a:tableStyleId>{5C22544A-7EE6-4342-B048-85BDC9FD1C3A}</a:tableStyleId>
              </a:tblPr>
              <a:tblGrid>
                <a:gridCol w="543066">
                  <a:extLst>
                    <a:ext uri="{9D8B030D-6E8A-4147-A177-3AD203B41FA5}">
                      <a16:colId xmlns:a16="http://schemas.microsoft.com/office/drawing/2014/main" val="806172647"/>
                    </a:ext>
                  </a:extLst>
                </a:gridCol>
                <a:gridCol w="551736">
                  <a:extLst>
                    <a:ext uri="{9D8B030D-6E8A-4147-A177-3AD203B41FA5}">
                      <a16:colId xmlns:a16="http://schemas.microsoft.com/office/drawing/2014/main" val="4182914951"/>
                    </a:ext>
                  </a:extLst>
                </a:gridCol>
                <a:gridCol w="551736">
                  <a:extLst>
                    <a:ext uri="{9D8B030D-6E8A-4147-A177-3AD203B41FA5}">
                      <a16:colId xmlns:a16="http://schemas.microsoft.com/office/drawing/2014/main" val="776451268"/>
                    </a:ext>
                  </a:extLst>
                </a:gridCol>
                <a:gridCol w="551736">
                  <a:extLst>
                    <a:ext uri="{9D8B030D-6E8A-4147-A177-3AD203B41FA5}">
                      <a16:colId xmlns:a16="http://schemas.microsoft.com/office/drawing/2014/main" val="3393563550"/>
                    </a:ext>
                  </a:extLst>
                </a:gridCol>
              </a:tblGrid>
              <a:tr h="5320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0" dirty="0">
                          <a:solidFill>
                            <a:schemeClr val="tx1"/>
                          </a:solidFill>
                        </a:rPr>
                        <a:t>v</a:t>
                      </a:r>
                      <a:r>
                        <a:rPr lang="en-US" altLang="zh-TW" sz="2000" b="0" baseline="-25000" dirty="0">
                          <a:solidFill>
                            <a:schemeClr val="tx1"/>
                          </a:solidFill>
                        </a:rPr>
                        <a:t>11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452078">
                <a:tc>
                  <a:txBody>
                    <a:bodyPr/>
                    <a:lstStyle/>
                    <a:p>
                      <a:r>
                        <a:rPr lang="en-US" altLang="zh-TW" sz="2000" b="0" dirty="0">
                          <a:solidFill>
                            <a:schemeClr val="tx1"/>
                          </a:solidFill>
                        </a:rPr>
                        <a:t>v</a:t>
                      </a:r>
                      <a:r>
                        <a:rPr lang="en-US" altLang="zh-TW" sz="2000" b="0" baseline="-25000" dirty="0">
                          <a:solidFill>
                            <a:schemeClr val="tx1"/>
                          </a:solidFill>
                        </a:rPr>
                        <a:t>12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22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32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v</a:t>
                      </a:r>
                      <a:r>
                        <a:rPr lang="en-US" altLang="zh-TW" sz="2000" b="0" baseline="-25000" dirty="0">
                          <a:solidFill>
                            <a:schemeClr val="tx1"/>
                          </a:solidFill>
                        </a:rPr>
                        <a:t>42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Tree>
    <p:extLst>
      <p:ext uri="{BB962C8B-B14F-4D97-AF65-F5344CB8AC3E}">
        <p14:creationId xmlns:p14="http://schemas.microsoft.com/office/powerpoint/2010/main" val="2577563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3053423586"/>
              </p:ext>
            </p:extLst>
          </p:nvPr>
        </p:nvGraphicFramePr>
        <p:xfrm>
          <a:off x="801466" y="760437"/>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81386" y="1415233"/>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1917589" y="201841"/>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0" name="文字方塊 9"/>
          <p:cNvSpPr txBox="1"/>
          <p:nvPr/>
        </p:nvSpPr>
        <p:spPr>
          <a:xfrm>
            <a:off x="4867790" y="3000432"/>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1" name="文字方塊 10"/>
          <p:cNvSpPr txBox="1"/>
          <p:nvPr/>
        </p:nvSpPr>
        <p:spPr>
          <a:xfrm>
            <a:off x="7267506" y="1855952"/>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12" name="內容版面配置區 3"/>
          <p:cNvGraphicFramePr>
            <a:graphicFrameLocks/>
          </p:cNvGraphicFramePr>
          <p:nvPr>
            <p:extLst>
              <p:ext uri="{D42A27DB-BD31-4B8C-83A1-F6EECF244321}">
                <p14:modId xmlns:p14="http://schemas.microsoft.com/office/powerpoint/2010/main" val="633444695"/>
              </p:ext>
            </p:extLst>
          </p:nvPr>
        </p:nvGraphicFramePr>
        <p:xfrm>
          <a:off x="4420277" y="832494"/>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13" name="內容版面配置區 3"/>
          <p:cNvGraphicFramePr>
            <a:graphicFrameLocks/>
          </p:cNvGraphicFramePr>
          <p:nvPr>
            <p:extLst>
              <p:ext uri="{D42A27DB-BD31-4B8C-83A1-F6EECF244321}">
                <p14:modId xmlns:p14="http://schemas.microsoft.com/office/powerpoint/2010/main" val="2987028894"/>
              </p:ext>
            </p:extLst>
          </p:nvPr>
        </p:nvGraphicFramePr>
        <p:xfrm>
          <a:off x="6533491" y="832494"/>
          <a:ext cx="1728193" cy="809376"/>
        </p:xfrm>
        <a:graphic>
          <a:graphicData uri="http://schemas.openxmlformats.org/drawingml/2006/table">
            <a:tbl>
              <a:tblPr firstRow="1" bandRow="1">
                <a:tableStyleId>{5C22544A-7EE6-4342-B048-85BDC9FD1C3A}</a:tableStyleId>
              </a:tblPr>
              <a:tblGrid>
                <a:gridCol w="426937">
                  <a:extLst>
                    <a:ext uri="{9D8B030D-6E8A-4147-A177-3AD203B41FA5}">
                      <a16:colId xmlns:a16="http://schemas.microsoft.com/office/drawing/2014/main" val="806172647"/>
                    </a:ext>
                  </a:extLst>
                </a:gridCol>
                <a:gridCol w="433752">
                  <a:extLst>
                    <a:ext uri="{9D8B030D-6E8A-4147-A177-3AD203B41FA5}">
                      <a16:colId xmlns:a16="http://schemas.microsoft.com/office/drawing/2014/main" val="4182914951"/>
                    </a:ext>
                  </a:extLst>
                </a:gridCol>
                <a:gridCol w="433752">
                  <a:extLst>
                    <a:ext uri="{9D8B030D-6E8A-4147-A177-3AD203B41FA5}">
                      <a16:colId xmlns:a16="http://schemas.microsoft.com/office/drawing/2014/main" val="776451268"/>
                    </a:ext>
                  </a:extLst>
                </a:gridCol>
                <a:gridCol w="433752">
                  <a:extLst>
                    <a:ext uri="{9D8B030D-6E8A-4147-A177-3AD203B41FA5}">
                      <a16:colId xmlns:a16="http://schemas.microsoft.com/office/drawing/2014/main" val="3393563550"/>
                    </a:ext>
                  </a:extLst>
                </a:gridCol>
              </a:tblGrid>
              <a:tr h="413136">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
        <p:nvSpPr>
          <p:cNvPr id="18" name="文字方塊 17"/>
          <p:cNvSpPr txBox="1"/>
          <p:nvPr/>
        </p:nvSpPr>
        <p:spPr>
          <a:xfrm>
            <a:off x="5508104" y="199761"/>
            <a:ext cx="1581592" cy="400110"/>
          </a:xfrm>
          <a:prstGeom prst="rect">
            <a:avLst/>
          </a:prstGeom>
          <a:noFill/>
          <a:ln>
            <a:solidFill>
              <a:srgbClr val="FF0000"/>
            </a:solidFill>
          </a:ln>
        </p:spPr>
        <p:txBody>
          <a:bodyPr wrap="square" rtlCol="0">
            <a:spAutoFit/>
          </a:bodyPr>
          <a:lstStyle/>
          <a:p>
            <a:r>
              <a:rPr lang="en-US" altLang="zh-TW" sz="2000" dirty="0"/>
              <a:t>Initial guess</a:t>
            </a:r>
            <a:endParaRPr lang="zh-TW" altLang="en-US" sz="2000" dirty="0"/>
          </a:p>
        </p:txBody>
      </p:sp>
      <p:graphicFrame>
        <p:nvGraphicFramePr>
          <p:cNvPr id="20" name="物件 19"/>
          <p:cNvGraphicFramePr>
            <a:graphicFrameLocks noChangeAspect="1"/>
          </p:cNvGraphicFramePr>
          <p:nvPr>
            <p:extLst>
              <p:ext uri="{D42A27DB-BD31-4B8C-83A1-F6EECF244321}">
                <p14:modId xmlns:p14="http://schemas.microsoft.com/office/powerpoint/2010/main" val="3327213071"/>
              </p:ext>
            </p:extLst>
          </p:nvPr>
        </p:nvGraphicFramePr>
        <p:xfrm>
          <a:off x="539552" y="3587280"/>
          <a:ext cx="8007771" cy="1787142"/>
        </p:xfrm>
        <a:graphic>
          <a:graphicData uri="http://schemas.openxmlformats.org/presentationml/2006/ole">
            <mc:AlternateContent xmlns:mc="http://schemas.openxmlformats.org/markup-compatibility/2006">
              <mc:Choice xmlns:v="urn:schemas-microsoft-com:vml" Requires="v">
                <p:oleObj name="方程式" r:id="rId2" imgW="3251160" imgH="1091880" progId="Equation.3">
                  <p:embed/>
                </p:oleObj>
              </mc:Choice>
              <mc:Fallback>
                <p:oleObj name="方程式" r:id="rId2" imgW="3251160" imgH="1091880" progId="Equation.3">
                  <p:embed/>
                  <p:pic>
                    <p:nvPicPr>
                      <p:cNvPr id="0" name=""/>
                      <p:cNvPicPr/>
                      <p:nvPr/>
                    </p:nvPicPr>
                    <p:blipFill>
                      <a:blip r:embed="rId3"/>
                      <a:stretch>
                        <a:fillRect/>
                      </a:stretch>
                    </p:blipFill>
                    <p:spPr>
                      <a:xfrm>
                        <a:off x="539552" y="3587280"/>
                        <a:ext cx="8007771" cy="1787142"/>
                      </a:xfrm>
                      <a:prstGeom prst="rect">
                        <a:avLst/>
                      </a:prstGeom>
                    </p:spPr>
                  </p:pic>
                </p:oleObj>
              </mc:Fallback>
            </mc:AlternateContent>
          </a:graphicData>
        </a:graphic>
      </p:graphicFrame>
      <p:sp>
        <p:nvSpPr>
          <p:cNvPr id="21" name="文字方塊 20"/>
          <p:cNvSpPr txBox="1"/>
          <p:nvPr/>
        </p:nvSpPr>
        <p:spPr>
          <a:xfrm>
            <a:off x="441426" y="5618987"/>
            <a:ext cx="5138686" cy="830997"/>
          </a:xfrm>
          <a:prstGeom prst="rect">
            <a:avLst/>
          </a:prstGeom>
          <a:noFill/>
          <a:ln>
            <a:solidFill>
              <a:srgbClr val="FF0000"/>
            </a:solidFill>
          </a:ln>
        </p:spPr>
        <p:txBody>
          <a:bodyPr wrap="square" rtlCol="0">
            <a:spAutoFit/>
          </a:bodyPr>
          <a:lstStyle/>
          <a:p>
            <a:r>
              <a:rPr lang="en-US" altLang="zh-TW" sz="2400" dirty="0">
                <a:latin typeface="Symbol" panose="05050102010706020507" pitchFamily="18" charset="2"/>
              </a:rPr>
              <a:t>a</a:t>
            </a:r>
            <a:r>
              <a:rPr lang="en-US" altLang="zh-TW" sz="2400" dirty="0"/>
              <a:t>=0.01 =&gt;  step size=2*0.01=0.02</a:t>
            </a:r>
          </a:p>
          <a:p>
            <a:r>
              <a:rPr lang="en-US" altLang="zh-TW" sz="2400" dirty="0"/>
              <a:t>u</a:t>
            </a:r>
            <a:r>
              <a:rPr lang="en-US" altLang="zh-TW" sz="2400" baseline="-25000" dirty="0"/>
              <a:t>11</a:t>
            </a:r>
            <a:r>
              <a:rPr lang="en-US" altLang="zh-TW" sz="2400" dirty="0"/>
              <a:t>  &lt;= 1-0.02=0.98</a:t>
            </a:r>
            <a:endParaRPr lang="zh-TW" altLang="en-US" sz="2400" dirty="0"/>
          </a:p>
        </p:txBody>
      </p:sp>
    </p:spTree>
    <p:extLst>
      <p:ext uri="{BB962C8B-B14F-4D97-AF65-F5344CB8AC3E}">
        <p14:creationId xmlns:p14="http://schemas.microsoft.com/office/powerpoint/2010/main" val="1732564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2340990925"/>
              </p:ext>
            </p:extLst>
          </p:nvPr>
        </p:nvGraphicFramePr>
        <p:xfrm>
          <a:off x="801466" y="760437"/>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3</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5</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rgbClr val="FF0000"/>
                          </a:solidFill>
                        </a:rPr>
                        <a:t>?</a:t>
                      </a:r>
                      <a:endParaRPr lang="zh-TW" altLang="en-US"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4</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81386" y="1415233"/>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1917589" y="201841"/>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0" name="文字方塊 9"/>
          <p:cNvSpPr txBox="1"/>
          <p:nvPr/>
        </p:nvSpPr>
        <p:spPr>
          <a:xfrm>
            <a:off x="4867790" y="3000432"/>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1" name="文字方塊 10"/>
          <p:cNvSpPr txBox="1"/>
          <p:nvPr/>
        </p:nvSpPr>
        <p:spPr>
          <a:xfrm>
            <a:off x="7267506" y="1855952"/>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12" name="內容版面配置區 3"/>
          <p:cNvGraphicFramePr>
            <a:graphicFrameLocks/>
          </p:cNvGraphicFramePr>
          <p:nvPr>
            <p:extLst>
              <p:ext uri="{D42A27DB-BD31-4B8C-83A1-F6EECF244321}">
                <p14:modId xmlns:p14="http://schemas.microsoft.com/office/powerpoint/2010/main" val="455090145"/>
              </p:ext>
            </p:extLst>
          </p:nvPr>
        </p:nvGraphicFramePr>
        <p:xfrm>
          <a:off x="4420277" y="832494"/>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13" name="內容版面配置區 3"/>
          <p:cNvGraphicFramePr>
            <a:graphicFrameLocks/>
          </p:cNvGraphicFramePr>
          <p:nvPr>
            <p:extLst>
              <p:ext uri="{D42A27DB-BD31-4B8C-83A1-F6EECF244321}">
                <p14:modId xmlns:p14="http://schemas.microsoft.com/office/powerpoint/2010/main" val="1564307636"/>
              </p:ext>
            </p:extLst>
          </p:nvPr>
        </p:nvGraphicFramePr>
        <p:xfrm>
          <a:off x="6533491" y="832494"/>
          <a:ext cx="1728193" cy="809376"/>
        </p:xfrm>
        <a:graphic>
          <a:graphicData uri="http://schemas.openxmlformats.org/drawingml/2006/table">
            <a:tbl>
              <a:tblPr firstRow="1" bandRow="1">
                <a:tableStyleId>{5C22544A-7EE6-4342-B048-85BDC9FD1C3A}</a:tableStyleId>
              </a:tblPr>
              <a:tblGrid>
                <a:gridCol w="426937">
                  <a:extLst>
                    <a:ext uri="{9D8B030D-6E8A-4147-A177-3AD203B41FA5}">
                      <a16:colId xmlns:a16="http://schemas.microsoft.com/office/drawing/2014/main" val="806172647"/>
                    </a:ext>
                  </a:extLst>
                </a:gridCol>
                <a:gridCol w="433752">
                  <a:extLst>
                    <a:ext uri="{9D8B030D-6E8A-4147-A177-3AD203B41FA5}">
                      <a16:colId xmlns:a16="http://schemas.microsoft.com/office/drawing/2014/main" val="4182914951"/>
                    </a:ext>
                  </a:extLst>
                </a:gridCol>
                <a:gridCol w="433752">
                  <a:extLst>
                    <a:ext uri="{9D8B030D-6E8A-4147-A177-3AD203B41FA5}">
                      <a16:colId xmlns:a16="http://schemas.microsoft.com/office/drawing/2014/main" val="776451268"/>
                    </a:ext>
                  </a:extLst>
                </a:gridCol>
                <a:gridCol w="433752">
                  <a:extLst>
                    <a:ext uri="{9D8B030D-6E8A-4147-A177-3AD203B41FA5}">
                      <a16:colId xmlns:a16="http://schemas.microsoft.com/office/drawing/2014/main" val="3393563550"/>
                    </a:ext>
                  </a:extLst>
                </a:gridCol>
              </a:tblGrid>
              <a:tr h="413136">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2</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0</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
        <p:nvSpPr>
          <p:cNvPr id="18" name="文字方塊 17"/>
          <p:cNvSpPr txBox="1"/>
          <p:nvPr/>
        </p:nvSpPr>
        <p:spPr>
          <a:xfrm>
            <a:off x="5508104" y="199761"/>
            <a:ext cx="1581592" cy="400110"/>
          </a:xfrm>
          <a:prstGeom prst="rect">
            <a:avLst/>
          </a:prstGeom>
          <a:noFill/>
          <a:ln>
            <a:solidFill>
              <a:srgbClr val="FF0000"/>
            </a:solidFill>
          </a:ln>
        </p:spPr>
        <p:txBody>
          <a:bodyPr wrap="square" rtlCol="0">
            <a:spAutoFit/>
          </a:bodyPr>
          <a:lstStyle/>
          <a:p>
            <a:r>
              <a:rPr lang="en-US" altLang="zh-TW" sz="2000" dirty="0"/>
              <a:t>Assume</a:t>
            </a:r>
            <a:endParaRPr lang="zh-TW" altLang="en-US" sz="2000" dirty="0"/>
          </a:p>
        </p:txBody>
      </p:sp>
      <p:graphicFrame>
        <p:nvGraphicFramePr>
          <p:cNvPr id="14" name="內容版面配置區 3"/>
          <p:cNvGraphicFramePr>
            <a:graphicFrameLocks/>
          </p:cNvGraphicFramePr>
          <p:nvPr>
            <p:extLst>
              <p:ext uri="{D42A27DB-BD31-4B8C-83A1-F6EECF244321}">
                <p14:modId xmlns:p14="http://schemas.microsoft.com/office/powerpoint/2010/main" val="2296426868"/>
              </p:ext>
            </p:extLst>
          </p:nvPr>
        </p:nvGraphicFramePr>
        <p:xfrm>
          <a:off x="1336353" y="4005064"/>
          <a:ext cx="2602631" cy="22860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400" b="0" dirty="0">
                          <a:solidFill>
                            <a:schemeClr val="tx1"/>
                          </a:solidFill>
                        </a:rPr>
                        <a:t>1</a:t>
                      </a:r>
                      <a:endParaRPr lang="zh-TW" alt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b="0" dirty="0">
                          <a:solidFill>
                            <a:schemeClr val="tx1"/>
                          </a:solidFill>
                        </a:rPr>
                        <a:t>2</a:t>
                      </a:r>
                      <a:endParaRPr lang="zh-TW" alt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b="0" dirty="0">
                          <a:solidFill>
                            <a:srgbClr val="FF0000"/>
                          </a:solidFill>
                        </a:rPr>
                        <a:t>0</a:t>
                      </a:r>
                      <a:endParaRPr lang="zh-TW" altLang="en-US" sz="24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b="0" dirty="0">
                          <a:solidFill>
                            <a:schemeClr val="tx1"/>
                          </a:solidFill>
                        </a:rPr>
                        <a:t>1</a:t>
                      </a:r>
                      <a:endParaRPr lang="zh-TW" alt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400" dirty="0">
                          <a:solidFill>
                            <a:srgbClr val="FF0000"/>
                          </a:solidFill>
                        </a:rPr>
                        <a:t>1</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2</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0</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rgbClr val="FF0000"/>
                          </a:solidFill>
                        </a:rPr>
                        <a:t>1</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400" dirty="0">
                          <a:solidFill>
                            <a:schemeClr val="tx1"/>
                          </a:solidFill>
                        </a:rPr>
                        <a:t>2</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3</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rgbClr val="FF0000"/>
                          </a:solidFill>
                        </a:rPr>
                        <a:t>2</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1</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400" dirty="0">
                          <a:solidFill>
                            <a:srgbClr val="FF0000"/>
                          </a:solidFill>
                        </a:rPr>
                        <a:t>3</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5</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2</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rgbClr val="FF0000"/>
                          </a:solidFill>
                        </a:rPr>
                        <a:t>2</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400" dirty="0">
                          <a:solidFill>
                            <a:schemeClr val="tx1"/>
                          </a:solidFill>
                        </a:rPr>
                        <a:t>2</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rgbClr val="FF0000"/>
                          </a:solidFill>
                        </a:rPr>
                        <a:t>2</a:t>
                      </a:r>
                      <a:endParaRPr lang="zh-TW"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4</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400" dirty="0">
                          <a:solidFill>
                            <a:schemeClr val="tx1"/>
                          </a:solidFill>
                        </a:rPr>
                        <a:t>0</a:t>
                      </a:r>
                      <a:endParaRPr lang="zh-TW"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15" name="橢圓 14"/>
          <p:cNvSpPr/>
          <p:nvPr/>
        </p:nvSpPr>
        <p:spPr>
          <a:xfrm>
            <a:off x="4338022" y="760437"/>
            <a:ext cx="1388743"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2637668" y="4005064"/>
            <a:ext cx="52976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7351347" y="805912"/>
            <a:ext cx="529768" cy="8093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002737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methods</a:t>
            </a:r>
            <a:endParaRPr lang="zh-TW" altLang="en-US" dirty="0"/>
          </a:p>
        </p:txBody>
      </p:sp>
      <p:pic>
        <p:nvPicPr>
          <p:cNvPr id="4" name="內容版面配置區 3"/>
          <p:cNvPicPr>
            <a:picLocks noGrp="1" noChangeAspect="1"/>
          </p:cNvPicPr>
          <p:nvPr>
            <p:ph idx="1"/>
          </p:nvPr>
        </p:nvPicPr>
        <p:blipFill rotWithShape="1">
          <a:blip r:embed="rId2"/>
          <a:srcRect l="13307" t="18133" r="26732" b="23000"/>
          <a:stretch/>
        </p:blipFill>
        <p:spPr>
          <a:xfrm>
            <a:off x="457200" y="1399235"/>
            <a:ext cx="7562784" cy="4176464"/>
          </a:xfrm>
          <a:prstGeom prst="rect">
            <a:avLst/>
          </a:prstGeom>
        </p:spPr>
      </p:pic>
      <p:sp>
        <p:nvSpPr>
          <p:cNvPr id="5" name="文字方塊 4"/>
          <p:cNvSpPr txBox="1"/>
          <p:nvPr/>
        </p:nvSpPr>
        <p:spPr>
          <a:xfrm>
            <a:off x="431540" y="5709136"/>
            <a:ext cx="8064896" cy="707886"/>
          </a:xfrm>
          <a:prstGeom prst="rect">
            <a:avLst/>
          </a:prstGeom>
          <a:noFill/>
          <a:ln>
            <a:solidFill>
              <a:srgbClr val="FF0000"/>
            </a:solidFill>
          </a:ln>
        </p:spPr>
        <p:txBody>
          <a:bodyPr wrap="square" rtlCol="0">
            <a:spAutoFit/>
          </a:bodyPr>
          <a:lstStyle/>
          <a:p>
            <a:r>
              <a:rPr lang="en-US" altLang="zh-TW" sz="2000" dirty="0"/>
              <a:t>The intermediate variables </a:t>
            </a:r>
            <a:r>
              <a:rPr lang="en-US" altLang="zh-TW" sz="2000" dirty="0" err="1"/>
              <a:t>u</a:t>
            </a:r>
            <a:r>
              <a:rPr lang="en-US" altLang="zh-TW" sz="2000" baseline="-25000" dirty="0" err="1"/>
              <a:t>iq</a:t>
            </a:r>
            <a:r>
              <a:rPr lang="en-US" altLang="zh-TW" sz="2000" baseline="30000" dirty="0"/>
              <a:t>+</a:t>
            </a:r>
            <a:r>
              <a:rPr lang="en-US" altLang="zh-TW" sz="2000" dirty="0"/>
              <a:t> and </a:t>
            </a:r>
            <a:r>
              <a:rPr lang="en-US" altLang="zh-TW" sz="2000" dirty="0" err="1"/>
              <a:t>v</a:t>
            </a:r>
            <a:r>
              <a:rPr lang="en-US" altLang="zh-TW" sz="2000" baseline="-25000" dirty="0" err="1"/>
              <a:t>jq</a:t>
            </a:r>
            <a:r>
              <a:rPr lang="en-US" altLang="zh-TW" sz="2000" baseline="30000" dirty="0"/>
              <a:t>+</a:t>
            </a:r>
            <a:r>
              <a:rPr lang="en-US" altLang="zh-TW" sz="2000" dirty="0"/>
              <a:t> are used to ensure that all updates to the entries in U and V are performed simultaneously</a:t>
            </a:r>
            <a:endParaRPr lang="zh-TW" altLang="en-US" sz="2000" dirty="0"/>
          </a:p>
        </p:txBody>
      </p:sp>
      <p:sp>
        <p:nvSpPr>
          <p:cNvPr id="6" name="圓角矩形 5"/>
          <p:cNvSpPr/>
          <p:nvPr/>
        </p:nvSpPr>
        <p:spPr>
          <a:xfrm>
            <a:off x="1187624" y="3284984"/>
            <a:ext cx="6552728"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87637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Stochastic Gradient Descent</a:t>
            </a:r>
            <a:endParaRPr lang="zh-TW" altLang="en-US" dirty="0"/>
          </a:p>
        </p:txBody>
      </p:sp>
      <p:sp>
        <p:nvSpPr>
          <p:cNvPr id="3" name="內容版面配置區 2"/>
          <p:cNvSpPr>
            <a:spLocks noGrp="1"/>
          </p:cNvSpPr>
          <p:nvPr>
            <p:ph idx="1"/>
          </p:nvPr>
        </p:nvSpPr>
        <p:spPr>
          <a:xfrm>
            <a:off x="457200" y="1417638"/>
            <a:ext cx="8229600" cy="4708525"/>
          </a:xfrm>
        </p:spPr>
        <p:txBody>
          <a:bodyPr/>
          <a:lstStyle/>
          <a:p>
            <a:r>
              <a:rPr lang="en-US" altLang="zh-TW" dirty="0"/>
              <a:t>Gradient descent methods</a:t>
            </a:r>
            <a:endParaRPr lang="zh-TW" altLang="en-US" dirty="0"/>
          </a:p>
        </p:txBody>
      </p:sp>
      <p:pic>
        <p:nvPicPr>
          <p:cNvPr id="4" name="圖片 3"/>
          <p:cNvPicPr>
            <a:picLocks noChangeAspect="1"/>
          </p:cNvPicPr>
          <p:nvPr/>
        </p:nvPicPr>
        <p:blipFill rotWithShape="1">
          <a:blip r:embed="rId3"/>
          <a:srcRect l="786" t="2310" r="38476" b="8668"/>
          <a:stretch/>
        </p:blipFill>
        <p:spPr>
          <a:xfrm>
            <a:off x="299017" y="2093715"/>
            <a:ext cx="4887805" cy="4032448"/>
          </a:xfrm>
          <a:prstGeom prst="rect">
            <a:avLst/>
          </a:prstGeom>
        </p:spPr>
      </p:pic>
      <p:sp>
        <p:nvSpPr>
          <p:cNvPr id="5" name="文字方塊 4"/>
          <p:cNvSpPr txBox="1"/>
          <p:nvPr/>
        </p:nvSpPr>
        <p:spPr>
          <a:xfrm>
            <a:off x="5212963" y="3356401"/>
            <a:ext cx="3790764" cy="830997"/>
          </a:xfrm>
          <a:prstGeom prst="rect">
            <a:avLst/>
          </a:prstGeom>
          <a:noFill/>
          <a:ln>
            <a:solidFill>
              <a:srgbClr val="FF0000"/>
            </a:solidFill>
          </a:ln>
        </p:spPr>
        <p:txBody>
          <a:bodyPr wrap="square" rtlCol="0">
            <a:spAutoFit/>
          </a:bodyPr>
          <a:lstStyle/>
          <a:p>
            <a:r>
              <a:rPr lang="en-US" altLang="zh-TW" sz="2400" dirty="0"/>
              <a:t>We have 2 variables and 3 observations</a:t>
            </a:r>
            <a:endParaRPr lang="zh-TW" altLang="en-US" sz="2400" dirty="0"/>
          </a:p>
        </p:txBody>
      </p:sp>
      <p:sp>
        <p:nvSpPr>
          <p:cNvPr id="6" name="文字方塊 5"/>
          <p:cNvSpPr txBox="1"/>
          <p:nvPr/>
        </p:nvSpPr>
        <p:spPr>
          <a:xfrm>
            <a:off x="5298603" y="5290259"/>
            <a:ext cx="3619483" cy="830997"/>
          </a:xfrm>
          <a:prstGeom prst="rect">
            <a:avLst/>
          </a:prstGeom>
          <a:noFill/>
          <a:ln>
            <a:solidFill>
              <a:srgbClr val="FF0000"/>
            </a:solidFill>
          </a:ln>
        </p:spPr>
        <p:txBody>
          <a:bodyPr wrap="square" rtlCol="0">
            <a:spAutoFit/>
          </a:bodyPr>
          <a:lstStyle/>
          <a:p>
            <a:r>
              <a:rPr lang="en-US" altLang="zh-TW" sz="2400" dirty="0"/>
              <a:t>It is common to take at least 1000 steps</a:t>
            </a:r>
            <a:endParaRPr lang="zh-TW" altLang="en-US" sz="2400" dirty="0"/>
          </a:p>
        </p:txBody>
      </p:sp>
    </p:spTree>
    <p:extLst>
      <p:ext uri="{BB962C8B-B14F-4D97-AF65-F5344CB8AC3E}">
        <p14:creationId xmlns:p14="http://schemas.microsoft.com/office/powerpoint/2010/main" val="414805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8507288" cy="5865515"/>
          </a:xfrm>
        </p:spPr>
        <p:txBody>
          <a:bodyPr/>
          <a:lstStyle/>
          <a:p>
            <a:r>
              <a:rPr lang="en-US" altLang="zh-TW" dirty="0"/>
              <a:t>Gradient descent methods</a:t>
            </a:r>
            <a:endParaRPr lang="zh-TW" altLang="en-US" dirty="0"/>
          </a:p>
          <a:p>
            <a:endParaRPr lang="zh-TW" altLang="en-US" dirty="0"/>
          </a:p>
        </p:txBody>
      </p:sp>
      <p:pic>
        <p:nvPicPr>
          <p:cNvPr id="4" name="圖片 3"/>
          <p:cNvPicPr>
            <a:picLocks noChangeAspect="1"/>
          </p:cNvPicPr>
          <p:nvPr/>
        </p:nvPicPr>
        <p:blipFill rotWithShape="1">
          <a:blip r:embed="rId2"/>
          <a:srcRect b="7143"/>
          <a:stretch/>
        </p:blipFill>
        <p:spPr>
          <a:xfrm>
            <a:off x="251520" y="1124744"/>
            <a:ext cx="6653873" cy="3744416"/>
          </a:xfrm>
          <a:prstGeom prst="rect">
            <a:avLst/>
          </a:prstGeom>
        </p:spPr>
      </p:pic>
      <p:sp>
        <p:nvSpPr>
          <p:cNvPr id="6" name="文字方塊 5"/>
          <p:cNvSpPr txBox="1"/>
          <p:nvPr/>
        </p:nvSpPr>
        <p:spPr>
          <a:xfrm>
            <a:off x="283247" y="5317757"/>
            <a:ext cx="4032448" cy="830997"/>
          </a:xfrm>
          <a:prstGeom prst="rect">
            <a:avLst/>
          </a:prstGeom>
          <a:noFill/>
          <a:ln>
            <a:solidFill>
              <a:srgbClr val="FF0000"/>
            </a:solidFill>
          </a:ln>
        </p:spPr>
        <p:txBody>
          <a:bodyPr wrap="square" rtlCol="0">
            <a:spAutoFit/>
          </a:bodyPr>
          <a:lstStyle/>
          <a:p>
            <a:r>
              <a:rPr lang="en-US" altLang="zh-TW" sz="2400" dirty="0"/>
              <a:t>We have m*</a:t>
            </a:r>
            <a:r>
              <a:rPr lang="en-US" altLang="zh-TW" sz="2400" dirty="0" err="1"/>
              <a:t>k+n</a:t>
            </a:r>
            <a:r>
              <a:rPr lang="en-US" altLang="zh-TW" sz="2400" dirty="0"/>
              <a:t>*k variables</a:t>
            </a:r>
          </a:p>
          <a:p>
            <a:r>
              <a:rPr lang="en-US" altLang="zh-TW" sz="2400" dirty="0"/>
              <a:t>We have a lot of observations</a:t>
            </a:r>
            <a:endParaRPr lang="zh-TW" altLang="en-US" sz="2400" dirty="0"/>
          </a:p>
        </p:txBody>
      </p:sp>
      <p:sp>
        <p:nvSpPr>
          <p:cNvPr id="7" name="文字方塊 6"/>
          <p:cNvSpPr txBox="1"/>
          <p:nvPr/>
        </p:nvSpPr>
        <p:spPr>
          <a:xfrm>
            <a:off x="4654352" y="4486760"/>
            <a:ext cx="4032448" cy="830997"/>
          </a:xfrm>
          <a:prstGeom prst="rect">
            <a:avLst/>
          </a:prstGeom>
          <a:noFill/>
          <a:ln>
            <a:solidFill>
              <a:srgbClr val="FF0000"/>
            </a:solidFill>
          </a:ln>
        </p:spPr>
        <p:txBody>
          <a:bodyPr wrap="square" rtlCol="0">
            <a:spAutoFit/>
          </a:bodyPr>
          <a:lstStyle/>
          <a:p>
            <a:r>
              <a:rPr lang="en-US" altLang="zh-TW" sz="2400" dirty="0"/>
              <a:t>For big data, gradient descent is slow</a:t>
            </a:r>
            <a:endParaRPr lang="zh-TW" altLang="en-US" sz="2400" dirty="0"/>
          </a:p>
        </p:txBody>
      </p:sp>
    </p:spTree>
    <p:extLst>
      <p:ext uri="{BB962C8B-B14F-4D97-AF65-F5344CB8AC3E}">
        <p14:creationId xmlns:p14="http://schemas.microsoft.com/office/powerpoint/2010/main" val="1155746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5980"/>
          <a:stretch/>
        </p:blipFill>
        <p:spPr>
          <a:xfrm>
            <a:off x="683568" y="1556793"/>
            <a:ext cx="6066046" cy="3456384"/>
          </a:xfrm>
          <a:prstGeom prst="rect">
            <a:avLst/>
          </a:prstGeom>
        </p:spPr>
      </p:pic>
      <p:sp>
        <p:nvSpPr>
          <p:cNvPr id="5" name="向上箭號 4"/>
          <p:cNvSpPr/>
          <p:nvPr/>
        </p:nvSpPr>
        <p:spPr>
          <a:xfrm>
            <a:off x="3635896" y="4900304"/>
            <a:ext cx="268608" cy="504056"/>
          </a:xfrm>
          <a:prstGeom prst="upArrow">
            <a:avLst>
              <a:gd name="adj1" fmla="val 439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上箭號 5"/>
          <p:cNvSpPr/>
          <p:nvPr/>
        </p:nvSpPr>
        <p:spPr>
          <a:xfrm>
            <a:off x="3995936" y="4900304"/>
            <a:ext cx="268608" cy="504056"/>
          </a:xfrm>
          <a:prstGeom prst="upArrow">
            <a:avLst>
              <a:gd name="adj1" fmla="val 439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948264" y="3501008"/>
            <a:ext cx="504056"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左箭號 7"/>
          <p:cNvSpPr/>
          <p:nvPr/>
        </p:nvSpPr>
        <p:spPr>
          <a:xfrm>
            <a:off x="6948264" y="3861048"/>
            <a:ext cx="504056"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4860032" y="5589240"/>
            <a:ext cx="3024336" cy="830997"/>
          </a:xfrm>
          <a:prstGeom prst="rect">
            <a:avLst/>
          </a:prstGeom>
          <a:noFill/>
        </p:spPr>
        <p:txBody>
          <a:bodyPr wrap="square" rtlCol="0">
            <a:spAutoFit/>
          </a:bodyPr>
          <a:lstStyle/>
          <a:p>
            <a:r>
              <a:rPr lang="en-US" altLang="zh-TW" sz="2400" dirty="0"/>
              <a:t>Latent vector</a:t>
            </a:r>
          </a:p>
          <a:p>
            <a:r>
              <a:rPr lang="en-US" altLang="zh-TW" sz="2400" dirty="0"/>
              <a:t>Latent component</a:t>
            </a:r>
            <a:endParaRPr lang="zh-TW" altLang="en-US" sz="2400" dirty="0"/>
          </a:p>
        </p:txBody>
      </p:sp>
      <p:sp>
        <p:nvSpPr>
          <p:cNvPr id="10" name="標題 9"/>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443329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Stochastic Gradient Descent</a:t>
            </a:r>
            <a:endParaRPr lang="zh-TW" altLang="en-US" dirty="0"/>
          </a:p>
        </p:txBody>
      </p:sp>
      <p:sp>
        <p:nvSpPr>
          <p:cNvPr id="3" name="內容版面配置區 2"/>
          <p:cNvSpPr>
            <a:spLocks noGrp="1"/>
          </p:cNvSpPr>
          <p:nvPr>
            <p:ph idx="1"/>
          </p:nvPr>
        </p:nvSpPr>
        <p:spPr>
          <a:xfrm>
            <a:off x="457200" y="1417638"/>
            <a:ext cx="8229600" cy="4708525"/>
          </a:xfrm>
        </p:spPr>
        <p:txBody>
          <a:bodyPr/>
          <a:lstStyle/>
          <a:p>
            <a:r>
              <a:rPr lang="en-US" altLang="zh-TW" dirty="0"/>
              <a:t>Randomly pick one sample for each step</a:t>
            </a:r>
          </a:p>
          <a:p>
            <a:r>
              <a:rPr lang="en-US" altLang="zh-TW" dirty="0"/>
              <a:t>Use that one sample to calculate the derivatives. </a:t>
            </a:r>
            <a:endParaRPr lang="zh-TW" altLang="en-US" dirty="0"/>
          </a:p>
        </p:txBody>
      </p:sp>
      <p:pic>
        <p:nvPicPr>
          <p:cNvPr id="4" name="圖片 3"/>
          <p:cNvPicPr>
            <a:picLocks noChangeAspect="1"/>
          </p:cNvPicPr>
          <p:nvPr/>
        </p:nvPicPr>
        <p:blipFill rotWithShape="1">
          <a:blip r:embed="rId2"/>
          <a:srcRect t="38216"/>
          <a:stretch/>
        </p:blipFill>
        <p:spPr>
          <a:xfrm>
            <a:off x="474467" y="3081470"/>
            <a:ext cx="6657409" cy="2312771"/>
          </a:xfrm>
          <a:prstGeom prst="rect">
            <a:avLst/>
          </a:prstGeom>
        </p:spPr>
      </p:pic>
      <p:sp>
        <p:nvSpPr>
          <p:cNvPr id="5" name="橢圓 4"/>
          <p:cNvSpPr/>
          <p:nvPr/>
        </p:nvSpPr>
        <p:spPr>
          <a:xfrm>
            <a:off x="2049760" y="3949823"/>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5940152" y="3771900"/>
            <a:ext cx="351656" cy="5932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707904" y="3949823"/>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rotWithShape="1">
          <a:blip r:embed="rId3"/>
          <a:srcRect l="19795" t="45180" r="32604" b="34207"/>
          <a:stretch/>
        </p:blipFill>
        <p:spPr>
          <a:xfrm>
            <a:off x="187122" y="5425477"/>
            <a:ext cx="5753030" cy="1401372"/>
          </a:xfrm>
          <a:prstGeom prst="rect">
            <a:avLst/>
          </a:prstGeom>
        </p:spPr>
      </p:pic>
    </p:spTree>
    <p:extLst>
      <p:ext uri="{BB962C8B-B14F-4D97-AF65-F5344CB8AC3E}">
        <p14:creationId xmlns:p14="http://schemas.microsoft.com/office/powerpoint/2010/main" val="25236978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Stochastic Gradient Descent</a:t>
            </a:r>
            <a:endParaRPr lang="zh-TW" altLang="en-US" dirty="0"/>
          </a:p>
        </p:txBody>
      </p:sp>
      <p:sp>
        <p:nvSpPr>
          <p:cNvPr id="3" name="內容版面配置區 2"/>
          <p:cNvSpPr>
            <a:spLocks noGrp="1"/>
          </p:cNvSpPr>
          <p:nvPr>
            <p:ph idx="1"/>
          </p:nvPr>
        </p:nvSpPr>
        <p:spPr>
          <a:xfrm>
            <a:off x="457200" y="1417638"/>
            <a:ext cx="8229600" cy="4708525"/>
          </a:xfrm>
        </p:spPr>
        <p:txBody>
          <a:bodyPr/>
          <a:lstStyle/>
          <a:p>
            <a:endParaRPr lang="zh-TW" altLang="en-US" dirty="0"/>
          </a:p>
        </p:txBody>
      </p:sp>
      <p:pic>
        <p:nvPicPr>
          <p:cNvPr id="4" name="圖片 3"/>
          <p:cNvPicPr>
            <a:picLocks noChangeAspect="1"/>
          </p:cNvPicPr>
          <p:nvPr/>
        </p:nvPicPr>
        <p:blipFill rotWithShape="1">
          <a:blip r:embed="rId2"/>
          <a:srcRect t="38216"/>
          <a:stretch/>
        </p:blipFill>
        <p:spPr>
          <a:xfrm>
            <a:off x="491199" y="1448874"/>
            <a:ext cx="6657409" cy="2312771"/>
          </a:xfrm>
          <a:prstGeom prst="rect">
            <a:avLst/>
          </a:prstGeom>
        </p:spPr>
      </p:pic>
      <p:sp>
        <p:nvSpPr>
          <p:cNvPr id="5" name="橢圓 4"/>
          <p:cNvSpPr/>
          <p:nvPr/>
        </p:nvSpPr>
        <p:spPr>
          <a:xfrm>
            <a:off x="2051720" y="2333995"/>
            <a:ext cx="36200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5945017" y="2159279"/>
            <a:ext cx="351656" cy="5932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707904" y="2311865"/>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rotWithShape="1">
          <a:blip r:embed="rId3"/>
          <a:srcRect l="19795" t="46590" r="32604" b="34207"/>
          <a:stretch/>
        </p:blipFill>
        <p:spPr>
          <a:xfrm>
            <a:off x="683568" y="3792881"/>
            <a:ext cx="5753030" cy="1305487"/>
          </a:xfrm>
          <a:prstGeom prst="rect">
            <a:avLst/>
          </a:prstGeom>
        </p:spPr>
      </p:pic>
      <p:pic>
        <p:nvPicPr>
          <p:cNvPr id="9" name="圖片 8"/>
          <p:cNvPicPr>
            <a:picLocks noChangeAspect="1"/>
          </p:cNvPicPr>
          <p:nvPr/>
        </p:nvPicPr>
        <p:blipFill rotWithShape="1">
          <a:blip r:embed="rId4"/>
          <a:srcRect l="30288" t="71795" r="43029" b="19231"/>
          <a:stretch/>
        </p:blipFill>
        <p:spPr>
          <a:xfrm>
            <a:off x="971600" y="5713687"/>
            <a:ext cx="4896545" cy="926373"/>
          </a:xfrm>
          <a:prstGeom prst="rect">
            <a:avLst/>
          </a:prstGeom>
        </p:spPr>
      </p:pic>
      <p:sp>
        <p:nvSpPr>
          <p:cNvPr id="10" name="向下箭號 9"/>
          <p:cNvSpPr/>
          <p:nvPr/>
        </p:nvSpPr>
        <p:spPr>
          <a:xfrm>
            <a:off x="2915816" y="5098368"/>
            <a:ext cx="288032" cy="4908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9950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Stochastic Gradient Descent</a:t>
            </a:r>
            <a:endParaRPr lang="zh-TW" altLang="en-US" dirty="0"/>
          </a:p>
        </p:txBody>
      </p:sp>
      <p:sp>
        <p:nvSpPr>
          <p:cNvPr id="3" name="內容版面配置區 2"/>
          <p:cNvSpPr>
            <a:spLocks noGrp="1"/>
          </p:cNvSpPr>
          <p:nvPr>
            <p:ph idx="1"/>
          </p:nvPr>
        </p:nvSpPr>
        <p:spPr/>
        <p:txBody>
          <a:bodyPr>
            <a:normAutofit/>
          </a:bodyPr>
          <a:lstStyle/>
          <a:p>
            <a:r>
              <a:rPr lang="en-US" altLang="zh-TW" dirty="0"/>
              <a:t>In general, stochastic gradient descent is preferable when the data size is very large and computational time is the primary bottleneck.</a:t>
            </a:r>
          </a:p>
          <a:p>
            <a:r>
              <a:rPr lang="en-US" altLang="zh-TW" dirty="0"/>
              <a:t>In other “compromise” methods, mini-batches are used in which a subset of observed entries is used to construct the update.</a:t>
            </a:r>
          </a:p>
          <a:p>
            <a:r>
              <a:rPr lang="en-US" altLang="zh-TW" dirty="0"/>
              <a:t>A typical value of the </a:t>
            </a:r>
            <a:r>
              <a:rPr lang="en-US" altLang="zh-TW"/>
              <a:t>learning rate </a:t>
            </a:r>
            <a:r>
              <a:rPr lang="en-US" altLang="zh-TW" dirty="0"/>
              <a:t>is a small constant value such as α = 0.005.</a:t>
            </a:r>
            <a:endParaRPr lang="zh-TW" altLang="en-US" dirty="0"/>
          </a:p>
        </p:txBody>
      </p:sp>
    </p:spTree>
    <p:extLst>
      <p:ext uri="{BB962C8B-B14F-4D97-AF65-F5344CB8AC3E}">
        <p14:creationId xmlns:p14="http://schemas.microsoft.com/office/powerpoint/2010/main" val="3647217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a:t>One of the main problems with this approach arises when the ratings matrix R is sparse and relatively few entries are observed.</a:t>
            </a:r>
          </a:p>
          <a:p>
            <a:pPr lvl="1"/>
            <a:r>
              <a:rPr lang="en-US" altLang="zh-TW" dirty="0"/>
              <a:t>the observed set S of ratings is small, which can cause overfitting.</a:t>
            </a:r>
          </a:p>
          <a:p>
            <a:pPr lvl="1"/>
            <a:r>
              <a:rPr lang="en-US" altLang="zh-TW" dirty="0"/>
              <a:t>overfitting is also a common problem in classification when training data are limited.</a:t>
            </a:r>
          </a:p>
          <a:p>
            <a:r>
              <a:rPr lang="en-US" altLang="zh-TW" dirty="0"/>
              <a:t>A common approach for addressing this problem is to use regularization. </a:t>
            </a:r>
          </a:p>
          <a:p>
            <a:r>
              <a:rPr lang="en-US" altLang="zh-TW" dirty="0"/>
              <a:t>Regularization reduces the tendency of the model to </a:t>
            </a:r>
            <a:r>
              <a:rPr lang="en-US" altLang="zh-TW" dirty="0" err="1"/>
              <a:t>overfit</a:t>
            </a:r>
            <a:r>
              <a:rPr lang="en-US" altLang="zh-TW" dirty="0"/>
              <a:t> at the expense of introducing a bias in the model.</a:t>
            </a:r>
          </a:p>
          <a:p>
            <a:pPr lvl="1"/>
            <a:endParaRPr lang="zh-TW" altLang="en-US" dirty="0"/>
          </a:p>
        </p:txBody>
      </p:sp>
    </p:spTree>
    <p:extLst>
      <p:ext uri="{BB962C8B-B14F-4D97-AF65-F5344CB8AC3E}">
        <p14:creationId xmlns:p14="http://schemas.microsoft.com/office/powerpoint/2010/main" val="312537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a:xfrm>
            <a:off x="457200" y="1417638"/>
            <a:ext cx="8229600" cy="4708525"/>
          </a:xfrm>
        </p:spPr>
        <p:txBody>
          <a:bodyPr>
            <a:normAutofit/>
          </a:bodyPr>
          <a:lstStyle/>
          <a:p>
            <a:r>
              <a:rPr lang="en-US" altLang="zh-TW" sz="2800" dirty="0"/>
              <a:t>A regularization term, (λ/2) (||U||</a:t>
            </a:r>
            <a:r>
              <a:rPr lang="en-US" altLang="zh-TW" sz="2800" baseline="30000" dirty="0"/>
              <a:t>2</a:t>
            </a:r>
            <a:r>
              <a:rPr lang="en-US" altLang="zh-TW" sz="2800" dirty="0"/>
              <a:t> +||V ||</a:t>
            </a:r>
            <a:r>
              <a:rPr lang="en-US" altLang="zh-TW" sz="2800" baseline="30000" dirty="0"/>
              <a:t>2</a:t>
            </a:r>
            <a:r>
              <a:rPr lang="en-US" altLang="zh-TW" sz="2800" dirty="0"/>
              <a:t>), is added to the objective function, where λ &gt; 0 is the </a:t>
            </a:r>
            <a:r>
              <a:rPr lang="en-US" altLang="zh-TW" sz="2800" dirty="0">
                <a:solidFill>
                  <a:srgbClr val="FF0000"/>
                </a:solidFill>
              </a:rPr>
              <a:t>regularization parameter</a:t>
            </a:r>
            <a:r>
              <a:rPr lang="en-US" altLang="zh-TW" sz="2800" dirty="0"/>
              <a:t>.</a:t>
            </a:r>
            <a:endParaRPr lang="zh-TW" altLang="en-US" sz="2800" dirty="0"/>
          </a:p>
          <a:p>
            <a:pPr lvl="1"/>
            <a:r>
              <a:rPr lang="en-US" altLang="zh-TW" sz="2400" dirty="0"/>
              <a:t>The idea is to discourage very large values of the coefficients in U and V in order to encourage stability. </a:t>
            </a:r>
            <a:endParaRPr lang="zh-TW" altLang="en-US" sz="2400" dirty="0"/>
          </a:p>
        </p:txBody>
      </p:sp>
      <p:pic>
        <p:nvPicPr>
          <p:cNvPr id="4" name="圖片 3"/>
          <p:cNvPicPr>
            <a:picLocks noChangeAspect="1"/>
          </p:cNvPicPr>
          <p:nvPr/>
        </p:nvPicPr>
        <p:blipFill rotWithShape="1">
          <a:blip r:embed="rId2"/>
          <a:srcRect b="7143"/>
          <a:stretch/>
        </p:blipFill>
        <p:spPr>
          <a:xfrm>
            <a:off x="3059832" y="3717032"/>
            <a:ext cx="5374282" cy="3024336"/>
          </a:xfrm>
          <a:prstGeom prst="rect">
            <a:avLst/>
          </a:prstGeom>
        </p:spPr>
      </p:pic>
    </p:spTree>
    <p:extLst>
      <p:ext uri="{BB962C8B-B14F-4D97-AF65-F5344CB8AC3E}">
        <p14:creationId xmlns:p14="http://schemas.microsoft.com/office/powerpoint/2010/main" val="4835246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188640"/>
            <a:ext cx="8229600" cy="1143000"/>
          </a:xfrm>
        </p:spPr>
        <p:txBody>
          <a:bodyPr/>
          <a:lstStyle/>
          <a:p>
            <a:r>
              <a:rPr lang="en-US" altLang="zh-TW" dirty="0"/>
              <a:t>Regularization</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24205987"/>
              </p:ext>
            </p:extLst>
          </p:nvPr>
        </p:nvGraphicFramePr>
        <p:xfrm>
          <a:off x="467544" y="1628800"/>
          <a:ext cx="1888307" cy="974853"/>
        </p:xfrm>
        <a:graphic>
          <a:graphicData uri="http://schemas.openxmlformats.org/presentationml/2006/ole">
            <mc:AlternateContent xmlns:mc="http://schemas.openxmlformats.org/markup-compatibility/2006">
              <mc:Choice xmlns:v="urn:schemas-microsoft-com:vml" Requires="v">
                <p:oleObj name="方程式" r:id="rId2" imgW="838080" imgH="431640" progId="Equation.3">
                  <p:embed/>
                </p:oleObj>
              </mc:Choice>
              <mc:Fallback>
                <p:oleObj name="方程式" r:id="rId2" imgW="838080" imgH="431640" progId="Equation.3">
                  <p:embed/>
                  <p:pic>
                    <p:nvPicPr>
                      <p:cNvPr id="16" name="物件 15"/>
                      <p:cNvPicPr/>
                      <p:nvPr/>
                    </p:nvPicPr>
                    <p:blipFill>
                      <a:blip r:embed="rId3"/>
                      <a:stretch>
                        <a:fillRect/>
                      </a:stretch>
                    </p:blipFill>
                    <p:spPr>
                      <a:xfrm>
                        <a:off x="467544" y="1628800"/>
                        <a:ext cx="1888307" cy="974853"/>
                      </a:xfrm>
                      <a:prstGeom prst="rect">
                        <a:avLst/>
                      </a:prstGeom>
                      <a:ln>
                        <a:solidFill>
                          <a:srgbClr val="FF0000"/>
                        </a:solidFill>
                      </a:ln>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541527222"/>
              </p:ext>
            </p:extLst>
          </p:nvPr>
        </p:nvGraphicFramePr>
        <p:xfrm>
          <a:off x="2793202" y="1696791"/>
          <a:ext cx="5570351" cy="956525"/>
        </p:xfrm>
        <a:graphic>
          <a:graphicData uri="http://schemas.openxmlformats.org/presentationml/2006/ole">
            <mc:AlternateContent xmlns:mc="http://schemas.openxmlformats.org/markup-compatibility/2006">
              <mc:Choice xmlns:v="urn:schemas-microsoft-com:vml" Requires="v">
                <p:oleObj name="方程式" r:id="rId4" imgW="2514600" imgH="431640" progId="Equation.3">
                  <p:embed/>
                </p:oleObj>
              </mc:Choice>
              <mc:Fallback>
                <p:oleObj name="方程式" r:id="rId4" imgW="2514600" imgH="431640" progId="Equation.3">
                  <p:embed/>
                  <p:pic>
                    <p:nvPicPr>
                      <p:cNvPr id="17" name="物件 16"/>
                      <p:cNvPicPr/>
                      <p:nvPr/>
                    </p:nvPicPr>
                    <p:blipFill>
                      <a:blip r:embed="rId5"/>
                      <a:stretch>
                        <a:fillRect/>
                      </a:stretch>
                    </p:blipFill>
                    <p:spPr>
                      <a:xfrm>
                        <a:off x="2793202" y="1696791"/>
                        <a:ext cx="5570351" cy="956525"/>
                      </a:xfrm>
                      <a:prstGeom prst="rect">
                        <a:avLst/>
                      </a:prstGeom>
                      <a:ln>
                        <a:solidFill>
                          <a:srgbClr val="FF0000"/>
                        </a:solidFill>
                      </a:ln>
                    </p:spPr>
                  </p:pic>
                </p:oleObj>
              </mc:Fallback>
            </mc:AlternateContent>
          </a:graphicData>
        </a:graphic>
      </p:graphicFrame>
      <p:graphicFrame>
        <p:nvGraphicFramePr>
          <p:cNvPr id="6" name="內容版面配置區 5"/>
          <p:cNvGraphicFramePr>
            <a:graphicFrameLocks noGrp="1" noChangeAspect="1"/>
          </p:cNvGraphicFramePr>
          <p:nvPr>
            <p:ph idx="1"/>
            <p:extLst>
              <p:ext uri="{D42A27DB-BD31-4B8C-83A1-F6EECF244321}">
                <p14:modId xmlns:p14="http://schemas.microsoft.com/office/powerpoint/2010/main" val="2128495850"/>
              </p:ext>
            </p:extLst>
          </p:nvPr>
        </p:nvGraphicFramePr>
        <p:xfrm>
          <a:off x="683568" y="3284984"/>
          <a:ext cx="7045636" cy="1023671"/>
        </p:xfrm>
        <a:graphic>
          <a:graphicData uri="http://schemas.openxmlformats.org/presentationml/2006/ole">
            <mc:AlternateContent xmlns:mc="http://schemas.openxmlformats.org/markup-compatibility/2006">
              <mc:Choice xmlns:v="urn:schemas-microsoft-com:vml" Requires="v">
                <p:oleObj name="方程式" r:id="rId6" imgW="3060360" imgH="444240" progId="Equation.3">
                  <p:embed/>
                </p:oleObj>
              </mc:Choice>
              <mc:Fallback>
                <p:oleObj name="方程式" r:id="rId6" imgW="3060360" imgH="444240" progId="Equation.3">
                  <p:embed/>
                  <p:pic>
                    <p:nvPicPr>
                      <p:cNvPr id="5" name="物件 4"/>
                      <p:cNvPicPr/>
                      <p:nvPr/>
                    </p:nvPicPr>
                    <p:blipFill>
                      <a:blip r:embed="rId7"/>
                      <a:stretch>
                        <a:fillRect/>
                      </a:stretch>
                    </p:blipFill>
                    <p:spPr>
                      <a:xfrm>
                        <a:off x="683568" y="3284984"/>
                        <a:ext cx="7045636" cy="1023671"/>
                      </a:xfrm>
                      <a:prstGeom prst="rect">
                        <a:avLst/>
                      </a:prstGeom>
                      <a:ln>
                        <a:solidFill>
                          <a:srgbClr val="FF0000"/>
                        </a:solidFill>
                      </a:ln>
                    </p:spPr>
                  </p:pic>
                </p:oleObj>
              </mc:Fallback>
            </mc:AlternateContent>
          </a:graphicData>
        </a:graphic>
      </p:graphicFrame>
      <p:sp>
        <p:nvSpPr>
          <p:cNvPr id="7" name="文字方塊 6"/>
          <p:cNvSpPr txBox="1"/>
          <p:nvPr/>
        </p:nvSpPr>
        <p:spPr>
          <a:xfrm>
            <a:off x="683568" y="4725144"/>
            <a:ext cx="7992888" cy="1569660"/>
          </a:xfrm>
          <a:prstGeom prst="rect">
            <a:avLst/>
          </a:prstGeom>
          <a:noFill/>
          <a:ln>
            <a:solidFill>
              <a:srgbClr val="FF0000"/>
            </a:solidFill>
          </a:ln>
        </p:spPr>
        <p:txBody>
          <a:bodyPr wrap="square" rtlCol="0">
            <a:spAutoFit/>
          </a:bodyPr>
          <a:lstStyle/>
          <a:p>
            <a:r>
              <a:rPr lang="en-US" altLang="zh-TW" sz="2400" dirty="0"/>
              <a:t>The basic idea is to create a bias in favor of simpler solutions by penalizing large coefficients</a:t>
            </a:r>
          </a:p>
          <a:p>
            <a:r>
              <a:rPr lang="en-US" altLang="zh-TW" sz="2400" dirty="0"/>
              <a:t>The parameter λ is always non-negative and it controls the weight of the regularization term.</a:t>
            </a:r>
            <a:endParaRPr lang="zh-TW" altLang="en-US" sz="2400" dirty="0"/>
          </a:p>
        </p:txBody>
      </p:sp>
    </p:spTree>
    <p:extLst>
      <p:ext uri="{BB962C8B-B14F-4D97-AF65-F5344CB8AC3E}">
        <p14:creationId xmlns:p14="http://schemas.microsoft.com/office/powerpoint/2010/main" val="3948930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pic>
        <p:nvPicPr>
          <p:cNvPr id="4" name="內容版面配置區 3"/>
          <p:cNvPicPr>
            <a:picLocks noGrp="1" noChangeAspect="1"/>
          </p:cNvPicPr>
          <p:nvPr>
            <p:ph idx="1"/>
          </p:nvPr>
        </p:nvPicPr>
        <p:blipFill rotWithShape="1">
          <a:blip r:embed="rId2"/>
          <a:srcRect l="15097" t="24497" r="29416" b="37319"/>
          <a:stretch/>
        </p:blipFill>
        <p:spPr>
          <a:xfrm>
            <a:off x="251520" y="1700808"/>
            <a:ext cx="7626847" cy="2952328"/>
          </a:xfrm>
          <a:prstGeom prst="rect">
            <a:avLst/>
          </a:prstGeom>
        </p:spPr>
      </p:pic>
    </p:spTree>
    <p:extLst>
      <p:ext uri="{BB962C8B-B14F-4D97-AF65-F5344CB8AC3E}">
        <p14:creationId xmlns:p14="http://schemas.microsoft.com/office/powerpoint/2010/main" val="1254338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801466" y="760437"/>
          <a:ext cx="2602631"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gridCol w="648072">
                  <a:extLst>
                    <a:ext uri="{9D8B030D-6E8A-4147-A177-3AD203B41FA5}">
                      <a16:colId xmlns:a16="http://schemas.microsoft.com/office/drawing/2014/main" val="1679245477"/>
                    </a:ext>
                  </a:extLst>
                </a:gridCol>
                <a:gridCol w="648071">
                  <a:extLst>
                    <a:ext uri="{9D8B030D-6E8A-4147-A177-3AD203B41FA5}">
                      <a16:colId xmlns:a16="http://schemas.microsoft.com/office/drawing/2014/main" val="3849285996"/>
                    </a:ext>
                  </a:extLst>
                </a:gridCol>
              </a:tblGrid>
              <a:tr h="370840">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3</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1</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5</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dirty="0">
                          <a:solidFill>
                            <a:schemeClr val="tx1"/>
                          </a:solidFill>
                        </a:rPr>
                        <a:t>2</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rgbClr val="FF0000"/>
                          </a:solidFill>
                        </a:rPr>
                        <a: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4</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dirty="0">
                          <a:solidFill>
                            <a:schemeClr val="tx1"/>
                          </a:solidFill>
                        </a:rPr>
                        <a:t>0</a:t>
                      </a:r>
                      <a:endParaRPr lang="zh-TW"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sp>
        <p:nvSpPr>
          <p:cNvPr id="7" name="文字方塊 6"/>
          <p:cNvSpPr txBox="1"/>
          <p:nvPr/>
        </p:nvSpPr>
        <p:spPr>
          <a:xfrm>
            <a:off x="81386" y="1415233"/>
            <a:ext cx="720080" cy="400110"/>
          </a:xfrm>
          <a:prstGeom prst="rect">
            <a:avLst/>
          </a:prstGeom>
          <a:noFill/>
        </p:spPr>
        <p:txBody>
          <a:bodyPr wrap="square" rtlCol="0">
            <a:spAutoFit/>
          </a:bodyPr>
          <a:lstStyle/>
          <a:p>
            <a:r>
              <a:rPr lang="en-US" altLang="zh-TW" sz="2000" dirty="0"/>
              <a:t>User</a:t>
            </a:r>
            <a:endParaRPr lang="zh-TW" altLang="en-US" sz="2000" dirty="0"/>
          </a:p>
        </p:txBody>
      </p:sp>
      <p:sp>
        <p:nvSpPr>
          <p:cNvPr id="8" name="文字方塊 7"/>
          <p:cNvSpPr txBox="1"/>
          <p:nvPr/>
        </p:nvSpPr>
        <p:spPr>
          <a:xfrm>
            <a:off x="1917589" y="201841"/>
            <a:ext cx="720080" cy="400110"/>
          </a:xfrm>
          <a:prstGeom prst="rect">
            <a:avLst/>
          </a:prstGeom>
          <a:noFill/>
        </p:spPr>
        <p:txBody>
          <a:bodyPr wrap="square" rtlCol="0">
            <a:spAutoFit/>
          </a:bodyPr>
          <a:lstStyle/>
          <a:p>
            <a:r>
              <a:rPr lang="en-US" altLang="zh-TW" sz="2000" dirty="0"/>
              <a:t>Item</a:t>
            </a:r>
            <a:endParaRPr lang="zh-TW" altLang="en-US" sz="2000" dirty="0"/>
          </a:p>
        </p:txBody>
      </p:sp>
      <p:sp>
        <p:nvSpPr>
          <p:cNvPr id="10" name="文字方塊 9"/>
          <p:cNvSpPr txBox="1"/>
          <p:nvPr/>
        </p:nvSpPr>
        <p:spPr>
          <a:xfrm>
            <a:off x="4867790" y="3000432"/>
            <a:ext cx="411461" cy="400110"/>
          </a:xfrm>
          <a:prstGeom prst="rect">
            <a:avLst/>
          </a:prstGeom>
          <a:noFill/>
          <a:ln>
            <a:solidFill>
              <a:srgbClr val="FF0000"/>
            </a:solidFill>
          </a:ln>
        </p:spPr>
        <p:txBody>
          <a:bodyPr wrap="square" rtlCol="0">
            <a:spAutoFit/>
          </a:bodyPr>
          <a:lstStyle/>
          <a:p>
            <a:r>
              <a:rPr lang="en-US" altLang="zh-TW" sz="2000" dirty="0"/>
              <a:t>U</a:t>
            </a:r>
            <a:endParaRPr lang="zh-TW" altLang="en-US" sz="2000" dirty="0"/>
          </a:p>
        </p:txBody>
      </p:sp>
      <p:sp>
        <p:nvSpPr>
          <p:cNvPr id="11" name="文字方塊 10"/>
          <p:cNvSpPr txBox="1"/>
          <p:nvPr/>
        </p:nvSpPr>
        <p:spPr>
          <a:xfrm>
            <a:off x="7267506" y="1855952"/>
            <a:ext cx="411461" cy="400110"/>
          </a:xfrm>
          <a:prstGeom prst="rect">
            <a:avLst/>
          </a:prstGeom>
          <a:noFill/>
          <a:ln>
            <a:solidFill>
              <a:srgbClr val="FF0000"/>
            </a:solidFill>
          </a:ln>
        </p:spPr>
        <p:txBody>
          <a:bodyPr wrap="square" rtlCol="0">
            <a:spAutoFit/>
          </a:bodyPr>
          <a:lstStyle/>
          <a:p>
            <a:r>
              <a:rPr lang="en-US" altLang="zh-TW" sz="2000" dirty="0"/>
              <a:t>V</a:t>
            </a:r>
            <a:r>
              <a:rPr lang="en-US" altLang="zh-TW" sz="2000" baseline="30000" dirty="0"/>
              <a:t>T</a:t>
            </a:r>
            <a:endParaRPr lang="zh-TW" altLang="en-US" sz="2000" baseline="30000" dirty="0"/>
          </a:p>
        </p:txBody>
      </p:sp>
      <p:graphicFrame>
        <p:nvGraphicFramePr>
          <p:cNvPr id="12" name="內容版面配置區 3"/>
          <p:cNvGraphicFramePr>
            <a:graphicFrameLocks/>
          </p:cNvGraphicFramePr>
          <p:nvPr/>
        </p:nvGraphicFramePr>
        <p:xfrm>
          <a:off x="4420277" y="832494"/>
          <a:ext cx="13064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806172647"/>
                    </a:ext>
                  </a:extLst>
                </a:gridCol>
                <a:gridCol w="658416">
                  <a:extLst>
                    <a:ext uri="{9D8B030D-6E8A-4147-A177-3AD203B41FA5}">
                      <a16:colId xmlns:a16="http://schemas.microsoft.com/office/drawing/2014/main" val="4182914951"/>
                    </a:ext>
                  </a:extLst>
                </a:gridCol>
              </a:tblGrid>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475531"/>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185074"/>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555574"/>
                  </a:ext>
                </a:extLst>
              </a:tr>
            </a:tbl>
          </a:graphicData>
        </a:graphic>
      </p:graphicFrame>
      <p:graphicFrame>
        <p:nvGraphicFramePr>
          <p:cNvPr id="13" name="內容版面配置區 3"/>
          <p:cNvGraphicFramePr>
            <a:graphicFrameLocks/>
          </p:cNvGraphicFramePr>
          <p:nvPr/>
        </p:nvGraphicFramePr>
        <p:xfrm>
          <a:off x="6533491" y="832494"/>
          <a:ext cx="1728193" cy="809376"/>
        </p:xfrm>
        <a:graphic>
          <a:graphicData uri="http://schemas.openxmlformats.org/drawingml/2006/table">
            <a:tbl>
              <a:tblPr firstRow="1" bandRow="1">
                <a:tableStyleId>{5C22544A-7EE6-4342-B048-85BDC9FD1C3A}</a:tableStyleId>
              </a:tblPr>
              <a:tblGrid>
                <a:gridCol w="426937">
                  <a:extLst>
                    <a:ext uri="{9D8B030D-6E8A-4147-A177-3AD203B41FA5}">
                      <a16:colId xmlns:a16="http://schemas.microsoft.com/office/drawing/2014/main" val="806172647"/>
                    </a:ext>
                  </a:extLst>
                </a:gridCol>
                <a:gridCol w="433752">
                  <a:extLst>
                    <a:ext uri="{9D8B030D-6E8A-4147-A177-3AD203B41FA5}">
                      <a16:colId xmlns:a16="http://schemas.microsoft.com/office/drawing/2014/main" val="4182914951"/>
                    </a:ext>
                  </a:extLst>
                </a:gridCol>
                <a:gridCol w="433752">
                  <a:extLst>
                    <a:ext uri="{9D8B030D-6E8A-4147-A177-3AD203B41FA5}">
                      <a16:colId xmlns:a16="http://schemas.microsoft.com/office/drawing/2014/main" val="776451268"/>
                    </a:ext>
                  </a:extLst>
                </a:gridCol>
                <a:gridCol w="433752">
                  <a:extLst>
                    <a:ext uri="{9D8B030D-6E8A-4147-A177-3AD203B41FA5}">
                      <a16:colId xmlns:a16="http://schemas.microsoft.com/office/drawing/2014/main" val="3393563550"/>
                    </a:ext>
                  </a:extLst>
                </a:gridCol>
              </a:tblGrid>
              <a:tr h="413136">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17633"/>
                  </a:ext>
                </a:extLst>
              </a:tr>
              <a:tr h="370840">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2000" b="0" dirty="0">
                          <a:solidFill>
                            <a:schemeClr val="tx1"/>
                          </a:solidFill>
                        </a:rPr>
                        <a:t>1</a:t>
                      </a:r>
                      <a:endParaRPr lang="zh-TW"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79409"/>
                  </a:ext>
                </a:extLst>
              </a:tr>
            </a:tbl>
          </a:graphicData>
        </a:graphic>
      </p:graphicFrame>
      <p:sp>
        <p:nvSpPr>
          <p:cNvPr id="18" name="文字方塊 17"/>
          <p:cNvSpPr txBox="1"/>
          <p:nvPr/>
        </p:nvSpPr>
        <p:spPr>
          <a:xfrm>
            <a:off x="5508104" y="199761"/>
            <a:ext cx="1581592" cy="400110"/>
          </a:xfrm>
          <a:prstGeom prst="rect">
            <a:avLst/>
          </a:prstGeom>
          <a:noFill/>
          <a:ln>
            <a:solidFill>
              <a:srgbClr val="FF0000"/>
            </a:solidFill>
          </a:ln>
        </p:spPr>
        <p:txBody>
          <a:bodyPr wrap="square" rtlCol="0">
            <a:spAutoFit/>
          </a:bodyPr>
          <a:lstStyle/>
          <a:p>
            <a:r>
              <a:rPr lang="en-US" altLang="zh-TW" sz="2000" dirty="0"/>
              <a:t>Initial guess</a:t>
            </a:r>
            <a:endParaRPr lang="zh-TW" altLang="en-US" sz="2000" dirty="0"/>
          </a:p>
        </p:txBody>
      </p:sp>
      <p:graphicFrame>
        <p:nvGraphicFramePr>
          <p:cNvPr id="20" name="物件 19"/>
          <p:cNvGraphicFramePr>
            <a:graphicFrameLocks noChangeAspect="1"/>
          </p:cNvGraphicFramePr>
          <p:nvPr/>
        </p:nvGraphicFramePr>
        <p:xfrm>
          <a:off x="539552" y="3587280"/>
          <a:ext cx="8007771" cy="1787142"/>
        </p:xfrm>
        <a:graphic>
          <a:graphicData uri="http://schemas.openxmlformats.org/presentationml/2006/ole">
            <mc:AlternateContent xmlns:mc="http://schemas.openxmlformats.org/markup-compatibility/2006">
              <mc:Choice xmlns:v="urn:schemas-microsoft-com:vml" Requires="v">
                <p:oleObj name="方程式" r:id="rId2" imgW="3251160" imgH="1091880" progId="Equation.3">
                  <p:embed/>
                </p:oleObj>
              </mc:Choice>
              <mc:Fallback>
                <p:oleObj name="方程式" r:id="rId2" imgW="3251160" imgH="1091880" progId="Equation.3">
                  <p:embed/>
                  <p:pic>
                    <p:nvPicPr>
                      <p:cNvPr id="20" name="物件 19"/>
                      <p:cNvPicPr/>
                      <p:nvPr/>
                    </p:nvPicPr>
                    <p:blipFill>
                      <a:blip r:embed="rId3"/>
                      <a:stretch>
                        <a:fillRect/>
                      </a:stretch>
                    </p:blipFill>
                    <p:spPr>
                      <a:xfrm>
                        <a:off x="539552" y="3587280"/>
                        <a:ext cx="8007771" cy="1787142"/>
                      </a:xfrm>
                      <a:prstGeom prst="rect">
                        <a:avLst/>
                      </a:prstGeom>
                    </p:spPr>
                  </p:pic>
                </p:oleObj>
              </mc:Fallback>
            </mc:AlternateContent>
          </a:graphicData>
        </a:graphic>
      </p:graphicFrame>
      <p:sp>
        <p:nvSpPr>
          <p:cNvPr id="21" name="文字方塊 20"/>
          <p:cNvSpPr txBox="1"/>
          <p:nvPr/>
        </p:nvSpPr>
        <p:spPr>
          <a:xfrm>
            <a:off x="441426" y="5618987"/>
            <a:ext cx="4490614" cy="830997"/>
          </a:xfrm>
          <a:prstGeom prst="rect">
            <a:avLst/>
          </a:prstGeom>
          <a:noFill/>
          <a:ln>
            <a:solidFill>
              <a:srgbClr val="FF0000"/>
            </a:solidFill>
          </a:ln>
        </p:spPr>
        <p:txBody>
          <a:bodyPr wrap="square" rtlCol="0">
            <a:spAutoFit/>
          </a:bodyPr>
          <a:lstStyle/>
          <a:p>
            <a:r>
              <a:rPr lang="en-US" altLang="zh-TW" sz="2400" dirty="0">
                <a:latin typeface="Symbol" panose="05050102010706020507" pitchFamily="18" charset="2"/>
              </a:rPr>
              <a:t>a</a:t>
            </a:r>
            <a:r>
              <a:rPr lang="en-US" altLang="zh-TW" sz="2400" dirty="0"/>
              <a:t>=0.01 =&gt;  step size=2*0.01=0.02</a:t>
            </a:r>
          </a:p>
          <a:p>
            <a:r>
              <a:rPr lang="en-US" altLang="zh-TW" sz="2400" dirty="0"/>
              <a:t>u</a:t>
            </a:r>
            <a:r>
              <a:rPr lang="en-US" altLang="zh-TW" sz="2400" baseline="-25000" dirty="0"/>
              <a:t>11</a:t>
            </a:r>
            <a:r>
              <a:rPr lang="en-US" altLang="zh-TW" sz="2400" dirty="0"/>
              <a:t>  &lt;= 1-0.02=0.98</a:t>
            </a:r>
            <a:endParaRPr lang="zh-TW" altLang="en-US" sz="2400" dirty="0"/>
          </a:p>
        </p:txBody>
      </p:sp>
      <p:sp>
        <p:nvSpPr>
          <p:cNvPr id="2" name="文字方塊 1"/>
          <p:cNvSpPr txBox="1"/>
          <p:nvPr/>
        </p:nvSpPr>
        <p:spPr>
          <a:xfrm>
            <a:off x="7267506" y="3717032"/>
            <a:ext cx="1192926" cy="461665"/>
          </a:xfrm>
          <a:prstGeom prst="rect">
            <a:avLst/>
          </a:prstGeom>
          <a:noFill/>
          <a:ln>
            <a:solidFill>
              <a:srgbClr val="FF0000"/>
            </a:solidFill>
          </a:ln>
        </p:spPr>
        <p:txBody>
          <a:bodyPr wrap="square" rtlCol="0">
            <a:spAutoFit/>
          </a:bodyPr>
          <a:lstStyle/>
          <a:p>
            <a:r>
              <a:rPr lang="en-US" altLang="zh-TW" sz="2400" dirty="0"/>
              <a:t>+</a:t>
            </a:r>
            <a:r>
              <a:rPr lang="en-US" altLang="zh-TW" sz="2400" dirty="0">
                <a:latin typeface="Symbol" panose="05050102010706020507" pitchFamily="18" charset="2"/>
              </a:rPr>
              <a:t>l</a:t>
            </a:r>
            <a:r>
              <a:rPr lang="en-US" altLang="zh-TW" sz="2400" dirty="0"/>
              <a:t>*u</a:t>
            </a:r>
            <a:r>
              <a:rPr lang="en-US" altLang="zh-TW" sz="2400" baseline="-25000" dirty="0"/>
              <a:t>11</a:t>
            </a:r>
            <a:endParaRPr lang="zh-TW" altLang="en-US" sz="2400" dirty="0"/>
          </a:p>
        </p:txBody>
      </p:sp>
      <p:sp>
        <p:nvSpPr>
          <p:cNvPr id="14" name="文字方塊 13"/>
          <p:cNvSpPr txBox="1"/>
          <p:nvPr/>
        </p:nvSpPr>
        <p:spPr>
          <a:xfrm>
            <a:off x="6298900" y="5088759"/>
            <a:ext cx="1081412" cy="461665"/>
          </a:xfrm>
          <a:prstGeom prst="rect">
            <a:avLst/>
          </a:prstGeom>
          <a:noFill/>
          <a:ln>
            <a:solidFill>
              <a:srgbClr val="FF0000"/>
            </a:solidFill>
          </a:ln>
        </p:spPr>
        <p:txBody>
          <a:bodyPr wrap="square" rtlCol="0">
            <a:spAutoFit/>
          </a:bodyPr>
          <a:lstStyle/>
          <a:p>
            <a:r>
              <a:rPr lang="en-US" altLang="zh-TW" sz="2400" dirty="0"/>
              <a:t>+0.1*1</a:t>
            </a:r>
            <a:endParaRPr lang="zh-TW" altLang="en-US" sz="2400" dirty="0"/>
          </a:p>
        </p:txBody>
      </p:sp>
    </p:spTree>
    <p:extLst>
      <p:ext uri="{BB962C8B-B14F-4D97-AF65-F5344CB8AC3E}">
        <p14:creationId xmlns:p14="http://schemas.microsoft.com/office/powerpoint/2010/main" val="3086311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a:t>
            </a:r>
            <a:endParaRPr lang="zh-TW" altLang="en-US" dirty="0"/>
          </a:p>
        </p:txBody>
      </p:sp>
      <p:sp>
        <p:nvSpPr>
          <p:cNvPr id="3" name="內容版面配置區 2"/>
          <p:cNvSpPr>
            <a:spLocks noGrp="1"/>
          </p:cNvSpPr>
          <p:nvPr>
            <p:ph idx="1"/>
          </p:nvPr>
        </p:nvSpPr>
        <p:spPr>
          <a:xfrm>
            <a:off x="107504" y="1600200"/>
            <a:ext cx="8856984" cy="4525963"/>
          </a:xfrm>
        </p:spPr>
        <p:txBody>
          <a:bodyPr>
            <a:noAutofit/>
          </a:bodyPr>
          <a:lstStyle/>
          <a:p>
            <a:r>
              <a:rPr lang="en-US" altLang="zh-TW" sz="2400" dirty="0"/>
              <a:t>The collaborative filtering problem can be viewed as a generalization of the problem of classification. </a:t>
            </a:r>
          </a:p>
          <a:p>
            <a:r>
              <a:rPr lang="en-US" altLang="zh-TW" sz="2400" dirty="0"/>
              <a:t>Therefore, many of the models that apply to classification also apply to collaborative filtering with some generalization.</a:t>
            </a:r>
          </a:p>
          <a:p>
            <a:r>
              <a:rPr lang="en-US" altLang="zh-TW" sz="2400" dirty="0"/>
              <a:t>latent factor models</a:t>
            </a:r>
          </a:p>
          <a:p>
            <a:pPr lvl="1"/>
            <a:r>
              <a:rPr lang="en-US" altLang="zh-TW" sz="2000" dirty="0"/>
              <a:t>Latent factor models are the state-of-the-art in collaborative filtering</a:t>
            </a:r>
          </a:p>
          <a:p>
            <a:pPr lvl="1"/>
            <a:r>
              <a:rPr lang="en-US" altLang="zh-TW" sz="2000" dirty="0"/>
              <a:t>Latent factor models use different types of factorization in order to predict ratings. These different types of factorization differ in the nature of their objective functions and the constraints on their basis matrices.</a:t>
            </a:r>
          </a:p>
          <a:p>
            <a:r>
              <a:rPr lang="en-US" altLang="zh-TW" sz="2400" dirty="0"/>
              <a:t>The method mentioned in the slides</a:t>
            </a:r>
          </a:p>
          <a:p>
            <a:pPr lvl="1"/>
            <a:r>
              <a:rPr lang="en-US" altLang="zh-TW" sz="2400" dirty="0" err="1"/>
              <a:t>Adv</a:t>
            </a:r>
            <a:r>
              <a:rPr lang="en-US" altLang="zh-TW" sz="2400" dirty="0"/>
              <a:t> :</a:t>
            </a:r>
            <a:r>
              <a:rPr lang="en-US" altLang="zh-TW" sz="2000" dirty="0"/>
              <a:t>Highest quality solution,  Good for most matrices, regularization prevents overfitting</a:t>
            </a:r>
          </a:p>
          <a:p>
            <a:pPr lvl="1"/>
            <a:r>
              <a:rPr lang="en-US" altLang="zh-TW" sz="2400" dirty="0" err="1"/>
              <a:t>Disadv</a:t>
            </a:r>
            <a:r>
              <a:rPr lang="en-US" altLang="zh-TW" sz="2400" dirty="0"/>
              <a:t> </a:t>
            </a:r>
            <a:r>
              <a:rPr lang="en-US" altLang="zh-TW" dirty="0"/>
              <a:t>:</a:t>
            </a:r>
            <a:r>
              <a:rPr lang="en-US" altLang="zh-TW" sz="2000" dirty="0"/>
              <a:t>Poor interpretability</a:t>
            </a:r>
          </a:p>
        </p:txBody>
      </p:sp>
    </p:spTree>
    <p:extLst>
      <p:ext uri="{BB962C8B-B14F-4D97-AF65-F5344CB8AC3E}">
        <p14:creationId xmlns:p14="http://schemas.microsoft.com/office/powerpoint/2010/main" val="829627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5980"/>
          <a:stretch/>
        </p:blipFill>
        <p:spPr>
          <a:xfrm>
            <a:off x="683568" y="1556793"/>
            <a:ext cx="6066046" cy="3456384"/>
          </a:xfrm>
          <a:prstGeom prst="rect">
            <a:avLst/>
          </a:prstGeom>
        </p:spPr>
      </p:pic>
      <p:sp>
        <p:nvSpPr>
          <p:cNvPr id="5" name="向上箭號 4"/>
          <p:cNvSpPr/>
          <p:nvPr/>
        </p:nvSpPr>
        <p:spPr>
          <a:xfrm>
            <a:off x="3635896" y="4900304"/>
            <a:ext cx="268608" cy="504056"/>
          </a:xfrm>
          <a:prstGeom prst="upArrow">
            <a:avLst>
              <a:gd name="adj1" fmla="val 439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上箭號 5"/>
          <p:cNvSpPr/>
          <p:nvPr/>
        </p:nvSpPr>
        <p:spPr>
          <a:xfrm>
            <a:off x="3995936" y="4900304"/>
            <a:ext cx="268608" cy="504056"/>
          </a:xfrm>
          <a:prstGeom prst="upArrow">
            <a:avLst>
              <a:gd name="adj1" fmla="val 439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948264" y="3501008"/>
            <a:ext cx="504056"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左箭號 7"/>
          <p:cNvSpPr/>
          <p:nvPr/>
        </p:nvSpPr>
        <p:spPr>
          <a:xfrm>
            <a:off x="6948264" y="3861048"/>
            <a:ext cx="504056"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131840" y="5589240"/>
            <a:ext cx="1728192" cy="461665"/>
          </a:xfrm>
          <a:prstGeom prst="rect">
            <a:avLst/>
          </a:prstGeom>
          <a:noFill/>
          <a:ln>
            <a:solidFill>
              <a:srgbClr val="FF0000"/>
            </a:solidFill>
          </a:ln>
        </p:spPr>
        <p:txBody>
          <a:bodyPr wrap="square" rtlCol="0">
            <a:spAutoFit/>
          </a:bodyPr>
          <a:lstStyle/>
          <a:p>
            <a:r>
              <a:rPr lang="en-US" altLang="zh-TW" sz="2400" dirty="0"/>
              <a:t>user factor</a:t>
            </a:r>
          </a:p>
        </p:txBody>
      </p:sp>
      <p:sp>
        <p:nvSpPr>
          <p:cNvPr id="10" name="標題 9"/>
          <p:cNvSpPr>
            <a:spLocks noGrp="1"/>
          </p:cNvSpPr>
          <p:nvPr>
            <p:ph type="title"/>
          </p:nvPr>
        </p:nvSpPr>
        <p:spPr/>
        <p:txBody>
          <a:bodyPr/>
          <a:lstStyle/>
          <a:p>
            <a:endParaRPr lang="zh-TW" altLang="en-US"/>
          </a:p>
        </p:txBody>
      </p:sp>
      <p:sp>
        <p:nvSpPr>
          <p:cNvPr id="11" name="文字方塊 10"/>
          <p:cNvSpPr txBox="1"/>
          <p:nvPr/>
        </p:nvSpPr>
        <p:spPr>
          <a:xfrm>
            <a:off x="6958608" y="4223015"/>
            <a:ext cx="1728192" cy="461665"/>
          </a:xfrm>
          <a:prstGeom prst="rect">
            <a:avLst/>
          </a:prstGeom>
          <a:noFill/>
          <a:ln>
            <a:solidFill>
              <a:srgbClr val="FF0000"/>
            </a:solidFill>
          </a:ln>
        </p:spPr>
        <p:txBody>
          <a:bodyPr wrap="square" rtlCol="0">
            <a:spAutoFit/>
          </a:bodyPr>
          <a:lstStyle/>
          <a:p>
            <a:r>
              <a:rPr lang="en-US" altLang="zh-TW" sz="2400" dirty="0"/>
              <a:t>item factor</a:t>
            </a:r>
          </a:p>
        </p:txBody>
      </p:sp>
    </p:spTree>
    <p:extLst>
      <p:ext uri="{BB962C8B-B14F-4D97-AF65-F5344CB8AC3E}">
        <p14:creationId xmlns:p14="http://schemas.microsoft.com/office/powerpoint/2010/main" val="19583538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5980"/>
          <a:stretch/>
        </p:blipFill>
        <p:spPr>
          <a:xfrm>
            <a:off x="251217" y="512676"/>
            <a:ext cx="6255610" cy="3564396"/>
          </a:xfrm>
          <a:prstGeom prst="rect">
            <a:avLst/>
          </a:prstGeom>
        </p:spPr>
      </p:pic>
      <p:pic>
        <p:nvPicPr>
          <p:cNvPr id="2" name="圖片 1"/>
          <p:cNvPicPr>
            <a:picLocks noChangeAspect="1"/>
          </p:cNvPicPr>
          <p:nvPr/>
        </p:nvPicPr>
        <p:blipFill rotWithShape="1">
          <a:blip r:embed="rId3"/>
          <a:srcRect l="16981" t="56995" r="30189" b="21213"/>
          <a:stretch/>
        </p:blipFill>
        <p:spPr>
          <a:xfrm>
            <a:off x="395536" y="4581128"/>
            <a:ext cx="6824135" cy="1584176"/>
          </a:xfrm>
          <a:prstGeom prst="rect">
            <a:avLst/>
          </a:prstGeom>
        </p:spPr>
      </p:pic>
    </p:spTree>
    <p:extLst>
      <p:ext uri="{BB962C8B-B14F-4D97-AF65-F5344CB8AC3E}">
        <p14:creationId xmlns:p14="http://schemas.microsoft.com/office/powerpoint/2010/main" val="29683088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5980"/>
          <a:stretch/>
        </p:blipFill>
        <p:spPr>
          <a:xfrm>
            <a:off x="251217" y="512676"/>
            <a:ext cx="6255610" cy="3564396"/>
          </a:xfrm>
          <a:prstGeom prst="rect">
            <a:avLst/>
          </a:prstGeom>
        </p:spPr>
      </p:pic>
      <p:pic>
        <p:nvPicPr>
          <p:cNvPr id="2" name="圖片 1"/>
          <p:cNvPicPr>
            <a:picLocks noChangeAspect="1"/>
          </p:cNvPicPr>
          <p:nvPr/>
        </p:nvPicPr>
        <p:blipFill rotWithShape="1">
          <a:blip r:embed="rId3"/>
          <a:srcRect l="16981" t="56995" r="30189" b="21213"/>
          <a:stretch/>
        </p:blipFill>
        <p:spPr>
          <a:xfrm>
            <a:off x="395536" y="4581128"/>
            <a:ext cx="6824135" cy="1584176"/>
          </a:xfrm>
          <a:prstGeom prst="rect">
            <a:avLst/>
          </a:prstGeom>
        </p:spPr>
      </p:pic>
      <p:sp>
        <p:nvSpPr>
          <p:cNvPr id="12" name="橢圓 11"/>
          <p:cNvSpPr/>
          <p:nvPr/>
        </p:nvSpPr>
        <p:spPr>
          <a:xfrm>
            <a:off x="3131840" y="2420888"/>
            <a:ext cx="93610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5116754" y="2515360"/>
            <a:ext cx="288032" cy="603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5" name="物件 14"/>
          <p:cNvGraphicFramePr>
            <a:graphicFrameLocks noChangeAspect="1"/>
          </p:cNvGraphicFramePr>
          <p:nvPr/>
        </p:nvGraphicFramePr>
        <p:xfrm>
          <a:off x="2414246" y="4682503"/>
          <a:ext cx="436240" cy="690713"/>
        </p:xfrm>
        <a:graphic>
          <a:graphicData uri="http://schemas.openxmlformats.org/presentationml/2006/ole">
            <mc:AlternateContent xmlns:mc="http://schemas.openxmlformats.org/markup-compatibility/2006">
              <mc:Choice xmlns:v="urn:schemas-microsoft-com:vml" Requires="v">
                <p:oleObj name="方程式" r:id="rId4" imgW="152280" imgH="241200" progId="Equation.3">
                  <p:embed/>
                </p:oleObj>
              </mc:Choice>
              <mc:Fallback>
                <p:oleObj name="方程式" r:id="rId4" imgW="152280" imgH="241200" progId="Equation.3">
                  <p:embed/>
                  <p:pic>
                    <p:nvPicPr>
                      <p:cNvPr id="15" name="物件 14"/>
                      <p:cNvPicPr/>
                      <p:nvPr/>
                    </p:nvPicPr>
                    <p:blipFill>
                      <a:blip r:embed="rId5"/>
                      <a:stretch>
                        <a:fillRect/>
                      </a:stretch>
                    </p:blipFill>
                    <p:spPr>
                      <a:xfrm>
                        <a:off x="2414246" y="4682503"/>
                        <a:ext cx="436240" cy="690713"/>
                      </a:xfrm>
                      <a:prstGeom prst="rect">
                        <a:avLst/>
                      </a:prstGeom>
                      <a:ln>
                        <a:solidFill>
                          <a:srgbClr val="FF0000"/>
                        </a:solidFill>
                      </a:ln>
                    </p:spPr>
                  </p:pic>
                </p:oleObj>
              </mc:Fallback>
            </mc:AlternateContent>
          </a:graphicData>
        </a:graphic>
      </p:graphicFrame>
      <p:graphicFrame>
        <p:nvGraphicFramePr>
          <p:cNvPr id="16" name="物件 15"/>
          <p:cNvGraphicFramePr>
            <a:graphicFrameLocks noChangeAspect="1"/>
          </p:cNvGraphicFramePr>
          <p:nvPr/>
        </p:nvGraphicFramePr>
        <p:xfrm>
          <a:off x="4716015" y="3698435"/>
          <a:ext cx="3412651" cy="450645"/>
        </p:xfrm>
        <a:graphic>
          <a:graphicData uri="http://schemas.openxmlformats.org/presentationml/2006/ole">
            <mc:AlternateContent xmlns:mc="http://schemas.openxmlformats.org/markup-compatibility/2006">
              <mc:Choice xmlns:v="urn:schemas-microsoft-com:vml" Requires="v">
                <p:oleObj name="方程式" r:id="rId6" imgW="939600" imgH="228600" progId="Equation.3">
                  <p:embed/>
                </p:oleObj>
              </mc:Choice>
              <mc:Fallback>
                <p:oleObj name="方程式" r:id="rId6" imgW="939600" imgH="228600" progId="Equation.3">
                  <p:embed/>
                  <p:pic>
                    <p:nvPicPr>
                      <p:cNvPr id="16" name="物件 15"/>
                      <p:cNvPicPr/>
                      <p:nvPr/>
                    </p:nvPicPr>
                    <p:blipFill>
                      <a:blip r:embed="rId7"/>
                      <a:stretch>
                        <a:fillRect/>
                      </a:stretch>
                    </p:blipFill>
                    <p:spPr>
                      <a:xfrm>
                        <a:off x="4716015" y="3698435"/>
                        <a:ext cx="3412651" cy="450645"/>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1299359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Unconstrained Matrix Factorization</a:t>
            </a:r>
            <a:endParaRPr lang="zh-TW" altLang="en-US" dirty="0"/>
          </a:p>
        </p:txBody>
      </p:sp>
      <p:sp>
        <p:nvSpPr>
          <p:cNvPr id="3" name="內容版面配置區 2"/>
          <p:cNvSpPr>
            <a:spLocks noGrp="1"/>
          </p:cNvSpPr>
          <p:nvPr>
            <p:ph idx="1"/>
          </p:nvPr>
        </p:nvSpPr>
        <p:spPr/>
        <p:txBody>
          <a:bodyPr>
            <a:normAutofit/>
          </a:bodyPr>
          <a:lstStyle/>
          <a:p>
            <a:r>
              <a:rPr lang="en-US" altLang="zh-TW" sz="2800" dirty="0"/>
              <a:t>Minimize the error of this approximation</a:t>
            </a:r>
          </a:p>
          <a:p>
            <a:pPr lvl="1"/>
            <a:r>
              <a:rPr lang="en-US" altLang="zh-TW" sz="2400" dirty="0"/>
              <a:t>||R − UV</a:t>
            </a:r>
            <a:r>
              <a:rPr lang="en-US" altLang="zh-TW" sz="2400" baseline="30000" dirty="0"/>
              <a:t>T</a:t>
            </a:r>
            <a:r>
              <a:rPr lang="en-US" altLang="zh-TW" sz="2400" dirty="0"/>
              <a:t>||</a:t>
            </a:r>
            <a:r>
              <a:rPr lang="en-US" altLang="zh-TW" sz="2400" baseline="30000" dirty="0"/>
              <a:t>2</a:t>
            </a:r>
            <a:endParaRPr lang="zh-TW" altLang="en-US" sz="2400" baseline="30000" dirty="0"/>
          </a:p>
          <a:p>
            <a:r>
              <a:rPr lang="en-US" altLang="zh-TW" sz="2800" dirty="0"/>
              <a:t>The smaller the objective function is, the better the quality of the factorization R ≈ UV</a:t>
            </a:r>
            <a:r>
              <a:rPr lang="en-US" altLang="zh-TW" sz="2800" baseline="30000" dirty="0"/>
              <a:t>T</a:t>
            </a:r>
            <a:r>
              <a:rPr lang="en-US" altLang="zh-TW" sz="2800" dirty="0"/>
              <a:t> will be. </a:t>
            </a:r>
          </a:p>
          <a:p>
            <a:r>
              <a:rPr lang="en-US" altLang="zh-TW" sz="2800" dirty="0"/>
              <a:t>This objective function can be viewed as a quadratic loss function, which quantifies the loss of accuracy in estimating the matrix R with the use of low-rank factorization.</a:t>
            </a:r>
            <a:endParaRPr lang="zh-TW" altLang="en-US" sz="2800" dirty="0"/>
          </a:p>
        </p:txBody>
      </p:sp>
      <p:pic>
        <p:nvPicPr>
          <p:cNvPr id="4" name="圖片 3"/>
          <p:cNvPicPr>
            <a:picLocks noChangeAspect="1"/>
          </p:cNvPicPr>
          <p:nvPr/>
        </p:nvPicPr>
        <p:blipFill rotWithShape="1">
          <a:blip r:embed="rId2"/>
          <a:srcRect l="27157" t="31042" r="41049" b="53650"/>
          <a:stretch/>
        </p:blipFill>
        <p:spPr>
          <a:xfrm>
            <a:off x="3203848" y="5157192"/>
            <a:ext cx="5051637" cy="1368152"/>
          </a:xfrm>
          <a:prstGeom prst="rect">
            <a:avLst/>
          </a:prstGeom>
          <a:ln>
            <a:solidFill>
              <a:srgbClr val="FF0000"/>
            </a:solidFill>
          </a:ln>
        </p:spPr>
      </p:pic>
    </p:spTree>
    <p:extLst>
      <p:ext uri="{BB962C8B-B14F-4D97-AF65-F5344CB8AC3E}">
        <p14:creationId xmlns:p14="http://schemas.microsoft.com/office/powerpoint/2010/main" val="1166701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Unconstrained Matrix Factorization</a:t>
            </a:r>
            <a:endParaRPr lang="zh-TW" altLang="en-US" dirty="0"/>
          </a:p>
        </p:txBody>
      </p:sp>
      <p:sp>
        <p:nvSpPr>
          <p:cNvPr id="3" name="內容版面配置區 2"/>
          <p:cNvSpPr>
            <a:spLocks noGrp="1"/>
          </p:cNvSpPr>
          <p:nvPr>
            <p:ph idx="1"/>
          </p:nvPr>
        </p:nvSpPr>
        <p:spPr/>
        <p:txBody>
          <a:bodyPr>
            <a:normAutofit/>
          </a:bodyPr>
          <a:lstStyle/>
          <a:p>
            <a:r>
              <a:rPr lang="en-US" altLang="zh-TW" dirty="0"/>
              <a:t>In the context of a matrix with missing entries, only a subset of the entries of R are known.</a:t>
            </a:r>
          </a:p>
          <a:p>
            <a:r>
              <a:rPr lang="en-US" altLang="zh-TW" dirty="0"/>
              <a:t>Let the set of all user-item pairs (</a:t>
            </a:r>
            <a:r>
              <a:rPr lang="en-US" altLang="zh-TW" dirty="0" err="1"/>
              <a:t>i</a:t>
            </a:r>
            <a:r>
              <a:rPr lang="en-US" altLang="zh-TW" dirty="0"/>
              <a:t>, j), which are observed in R, be denoted by S. </a:t>
            </a:r>
          </a:p>
          <a:p>
            <a:pPr lvl="1"/>
            <a:r>
              <a:rPr lang="en-US" altLang="zh-TW" dirty="0" err="1"/>
              <a:t>i</a:t>
            </a:r>
            <a:r>
              <a:rPr lang="en-US" altLang="zh-TW" dirty="0"/>
              <a:t> ∈ {1 . . .m} is the index of a user, and j ∈ {1 . . .n} is the index of an item. </a:t>
            </a:r>
          </a:p>
          <a:p>
            <a:pPr lvl="1"/>
            <a:r>
              <a:rPr lang="nl-NL" altLang="zh-TW" dirty="0"/>
              <a:t>S = {(i, j) : r</a:t>
            </a:r>
            <a:r>
              <a:rPr lang="nl-NL" altLang="zh-TW" baseline="-25000" dirty="0"/>
              <a:t>ij</a:t>
            </a:r>
            <a:r>
              <a:rPr lang="nl-NL" altLang="zh-TW" dirty="0"/>
              <a:t> is observed}</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101639832"/>
              </p:ext>
            </p:extLst>
          </p:nvPr>
        </p:nvGraphicFramePr>
        <p:xfrm>
          <a:off x="297793" y="5652906"/>
          <a:ext cx="2032323" cy="1049202"/>
        </p:xfrm>
        <a:graphic>
          <a:graphicData uri="http://schemas.openxmlformats.org/presentationml/2006/ole">
            <mc:AlternateContent xmlns:mc="http://schemas.openxmlformats.org/markup-compatibility/2006">
              <mc:Choice xmlns:v="urn:schemas-microsoft-com:vml" Requires="v">
                <p:oleObj name="方程式" r:id="rId2" imgW="838080" imgH="431640" progId="Equation.3">
                  <p:embed/>
                </p:oleObj>
              </mc:Choice>
              <mc:Fallback>
                <p:oleObj name="方程式" r:id="rId2" imgW="838080" imgH="431640" progId="Equation.3">
                  <p:embed/>
                  <p:pic>
                    <p:nvPicPr>
                      <p:cNvPr id="15" name="物件 14"/>
                      <p:cNvPicPr/>
                      <p:nvPr/>
                    </p:nvPicPr>
                    <p:blipFill>
                      <a:blip r:embed="rId3"/>
                      <a:stretch>
                        <a:fillRect/>
                      </a:stretch>
                    </p:blipFill>
                    <p:spPr>
                      <a:xfrm>
                        <a:off x="297793" y="5652906"/>
                        <a:ext cx="2032323" cy="1049202"/>
                      </a:xfrm>
                      <a:prstGeom prst="rect">
                        <a:avLst/>
                      </a:prstGeom>
                      <a:ln>
                        <a:solidFill>
                          <a:srgbClr val="FF0000"/>
                        </a:solidFill>
                      </a:ln>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84125092"/>
              </p:ext>
            </p:extLst>
          </p:nvPr>
        </p:nvGraphicFramePr>
        <p:xfrm>
          <a:off x="3116449" y="5699244"/>
          <a:ext cx="5570351" cy="956525"/>
        </p:xfrm>
        <a:graphic>
          <a:graphicData uri="http://schemas.openxmlformats.org/presentationml/2006/ole">
            <mc:AlternateContent xmlns:mc="http://schemas.openxmlformats.org/markup-compatibility/2006">
              <mc:Choice xmlns:v="urn:schemas-microsoft-com:vml" Requires="v">
                <p:oleObj name="方程式" r:id="rId4" imgW="2514600" imgH="431640" progId="Equation.3">
                  <p:embed/>
                </p:oleObj>
              </mc:Choice>
              <mc:Fallback>
                <p:oleObj name="方程式" r:id="rId4" imgW="2514600" imgH="431640" progId="Equation.3">
                  <p:embed/>
                  <p:pic>
                    <p:nvPicPr>
                      <p:cNvPr id="0" name=""/>
                      <p:cNvPicPr/>
                      <p:nvPr/>
                    </p:nvPicPr>
                    <p:blipFill>
                      <a:blip r:embed="rId5"/>
                      <a:stretch>
                        <a:fillRect/>
                      </a:stretch>
                    </p:blipFill>
                    <p:spPr>
                      <a:xfrm>
                        <a:off x="3116449" y="5699244"/>
                        <a:ext cx="5570351" cy="956525"/>
                      </a:xfrm>
                      <a:prstGeom prst="rect">
                        <a:avLst/>
                      </a:prstGeom>
                      <a:ln>
                        <a:solidFill>
                          <a:srgbClr val="FF0000"/>
                        </a:solidFill>
                      </a:ln>
                    </p:spPr>
                  </p:pic>
                </p:oleObj>
              </mc:Fallback>
            </mc:AlternateContent>
          </a:graphicData>
        </a:graphic>
      </p:graphicFrame>
      <p:pic>
        <p:nvPicPr>
          <p:cNvPr id="6" name="圖片 5"/>
          <p:cNvPicPr>
            <a:picLocks noChangeAspect="1"/>
          </p:cNvPicPr>
          <p:nvPr/>
        </p:nvPicPr>
        <p:blipFill>
          <a:blip r:embed="rId6"/>
          <a:stretch>
            <a:fillRect/>
          </a:stretch>
        </p:blipFill>
        <p:spPr>
          <a:xfrm>
            <a:off x="5183026" y="4186756"/>
            <a:ext cx="3907278" cy="1461144"/>
          </a:xfrm>
          <a:prstGeom prst="rect">
            <a:avLst/>
          </a:prstGeom>
        </p:spPr>
      </p:pic>
    </p:spTree>
    <p:extLst>
      <p:ext uri="{BB962C8B-B14F-4D97-AF65-F5344CB8AC3E}">
        <p14:creationId xmlns:p14="http://schemas.microsoft.com/office/powerpoint/2010/main" val="1572834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6073</TotalTime>
  <Words>1295</Words>
  <Application>Microsoft Office PowerPoint</Application>
  <PresentationFormat>如螢幕大小 (4:3)</PresentationFormat>
  <Paragraphs>496</Paragraphs>
  <Slides>48</Slides>
  <Notes>2</Notes>
  <HiddenSlides>0</HiddenSlides>
  <MMClips>0</MMClips>
  <ScaleCrop>false</ScaleCrop>
  <HeadingPairs>
    <vt:vector size="8" baseType="variant">
      <vt:variant>
        <vt:lpstr>使用字型</vt:lpstr>
      </vt:variant>
      <vt:variant>
        <vt:i4>3</vt:i4>
      </vt:variant>
      <vt:variant>
        <vt:lpstr>佈景主題</vt:lpstr>
      </vt:variant>
      <vt:variant>
        <vt:i4>1</vt:i4>
      </vt:variant>
      <vt:variant>
        <vt:lpstr>內嵌 OLE 伺服程式</vt:lpstr>
      </vt:variant>
      <vt:variant>
        <vt:i4>1</vt:i4>
      </vt:variant>
      <vt:variant>
        <vt:lpstr>投影片標題</vt:lpstr>
      </vt:variant>
      <vt:variant>
        <vt:i4>48</vt:i4>
      </vt:variant>
    </vt:vector>
  </HeadingPairs>
  <TitlesOfParts>
    <vt:vector size="53" baseType="lpstr">
      <vt:lpstr>Arial</vt:lpstr>
      <vt:lpstr>Calibri</vt:lpstr>
      <vt:lpstr>Symbol</vt:lpstr>
      <vt:lpstr>Office 佈景主題</vt:lpstr>
      <vt:lpstr>方程式</vt:lpstr>
      <vt:lpstr>Latent factor models</vt:lpstr>
      <vt:lpstr>PowerPoint 簡報</vt:lpstr>
      <vt:lpstr>PowerPoint 簡報</vt:lpstr>
      <vt:lpstr>PowerPoint 簡報</vt:lpstr>
      <vt:lpstr>PowerPoint 簡報</vt:lpstr>
      <vt:lpstr>PowerPoint 簡報</vt:lpstr>
      <vt:lpstr>PowerPoint 簡報</vt:lpstr>
      <vt:lpstr>Unconstrained Matrix Factorization</vt:lpstr>
      <vt:lpstr>Unconstrained Matrix Factorization</vt:lpstr>
      <vt:lpstr>Gradient descent method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Gradient descent methods</vt:lpstr>
      <vt:lpstr>Gradient descent methods</vt:lpstr>
      <vt:lpstr>Example</vt:lpstr>
      <vt:lpstr>PowerPoint 簡報</vt:lpstr>
      <vt:lpstr>PowerPoint 簡報</vt:lpstr>
      <vt:lpstr>PowerPoint 簡報</vt:lpstr>
      <vt:lpstr>PowerPoint 簡報</vt:lpstr>
      <vt:lpstr>PowerPoint 簡報</vt:lpstr>
      <vt:lpstr>PowerPoint 簡報</vt:lpstr>
      <vt:lpstr>PowerPoint 簡報</vt:lpstr>
      <vt:lpstr>Gradient descent methods</vt:lpstr>
      <vt:lpstr>Stochastic Gradient Descent</vt:lpstr>
      <vt:lpstr>PowerPoint 簡報</vt:lpstr>
      <vt:lpstr>Stochastic Gradient Descent</vt:lpstr>
      <vt:lpstr>Stochastic Gradient Descent</vt:lpstr>
      <vt:lpstr>Stochastic Gradient Descent</vt:lpstr>
      <vt:lpstr>Regularization</vt:lpstr>
      <vt:lpstr>Regularization</vt:lpstr>
      <vt:lpstr>Regularization</vt:lpstr>
      <vt:lpstr>Regularization</vt:lpstr>
      <vt:lpstr>PowerPoint 簡報</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Classification: Basic Concepts</dc:title>
  <dc:creator>李官陵</dc:creator>
  <cp:lastModifiedBy>杜昉紜</cp:lastModifiedBy>
  <cp:revision>145</cp:revision>
  <dcterms:created xsi:type="dcterms:W3CDTF">2013-10-14T13:17:34Z</dcterms:created>
  <dcterms:modified xsi:type="dcterms:W3CDTF">2022-10-23T02:55:10Z</dcterms:modified>
</cp:coreProperties>
</file>